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19"/>
  </p:notesMasterIdLst>
  <p:sldIdLst>
    <p:sldId id="256" r:id="rId5"/>
    <p:sldId id="853" r:id="rId6"/>
    <p:sldId id="891" r:id="rId7"/>
    <p:sldId id="881" r:id="rId8"/>
    <p:sldId id="879" r:id="rId9"/>
    <p:sldId id="880" r:id="rId10"/>
    <p:sldId id="882" r:id="rId11"/>
    <p:sldId id="883" r:id="rId12"/>
    <p:sldId id="885" r:id="rId13"/>
    <p:sldId id="888" r:id="rId14"/>
    <p:sldId id="889" r:id="rId15"/>
    <p:sldId id="876" r:id="rId16"/>
    <p:sldId id="890" r:id="rId17"/>
    <p:sldId id="839" r:id="rId18"/>
  </p:sldIdLst>
  <p:sldSz cx="12192000" cy="6858000"/>
  <p:notesSz cx="6858000" cy="8891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592138-33F2-42EF-B379-AE17DD559942}">
          <p14:sldIdLst>
            <p14:sldId id="256"/>
            <p14:sldId id="853"/>
          </p14:sldIdLst>
        </p14:section>
        <p14:section name="Untitled Section" id="{0F4661C6-DB7D-4C46-B18F-FAFCCCAD4792}">
          <p14:sldIdLst>
            <p14:sldId id="891"/>
            <p14:sldId id="881"/>
            <p14:sldId id="879"/>
            <p14:sldId id="880"/>
            <p14:sldId id="882"/>
            <p14:sldId id="883"/>
            <p14:sldId id="885"/>
            <p14:sldId id="888"/>
            <p14:sldId id="889"/>
            <p14:sldId id="876"/>
            <p14:sldId id="890"/>
            <p14:sldId id="8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Culbertson" initials="MC" lastIdx="1" clrIdx="0">
    <p:extLst>
      <p:ext uri="{19B8F6BF-5375-455C-9EA6-DF929625EA0E}">
        <p15:presenceInfo xmlns:p15="http://schemas.microsoft.com/office/powerpoint/2012/main" userId="S::melissa.culbertson@admenergy.com::8ab93487-f19e-44d3-971c-e3d45688372b" providerId="AD"/>
      </p:ext>
    </p:extLst>
  </p:cmAuthor>
  <p:cmAuthor id="2" name="Adam Thomas" initials="AT" lastIdx="1" clrIdx="1">
    <p:extLst>
      <p:ext uri="{19B8F6BF-5375-455C-9EA6-DF929625EA0E}">
        <p15:presenceInfo xmlns:p15="http://schemas.microsoft.com/office/powerpoint/2012/main" userId="S::adam@admenergy.com::11964ae1-0058-471e-8d27-64f5bcfb4d29" providerId="AD"/>
      </p:ext>
    </p:extLst>
  </p:cmAuthor>
  <p:cmAuthor id="3" name="David Diebel" initials="DD" lastIdx="1" clrIdx="2">
    <p:extLst>
      <p:ext uri="{19B8F6BF-5375-455C-9EA6-DF929625EA0E}">
        <p15:presenceInfo xmlns:p15="http://schemas.microsoft.com/office/powerpoint/2012/main" userId="S::david@admenergy.com::6eb28ba6-1e23-4707-aeb1-bdc83875af3b" providerId="AD"/>
      </p:ext>
    </p:extLst>
  </p:cmAuthor>
  <p:cmAuthor id="4" name="Jeremy Offenstein" initials="JO" lastIdx="6" clrIdx="3">
    <p:extLst>
      <p:ext uri="{19B8F6BF-5375-455C-9EA6-DF929625EA0E}">
        <p15:presenceInfo xmlns:p15="http://schemas.microsoft.com/office/powerpoint/2012/main" userId="S::jeremy@admenergy.com::9ca152c4-09c0-484f-bd21-84e09e5398de" providerId="AD"/>
      </p:ext>
    </p:extLst>
  </p:cmAuthor>
  <p:cmAuthor id="5" name="Michael Nicholson" initials="MN" lastIdx="1" clrIdx="4">
    <p:extLst>
      <p:ext uri="{19B8F6BF-5375-455C-9EA6-DF929625EA0E}">
        <p15:presenceInfo xmlns:p15="http://schemas.microsoft.com/office/powerpoint/2012/main" userId="S::michael.nicholson@admenergy.com::eac81916-dd32-47e9-bb92-32c778c4b4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F92"/>
    <a:srgbClr val="E7E7E7"/>
    <a:srgbClr val="C3994D"/>
    <a:srgbClr val="505356"/>
    <a:srgbClr val="F2F2F2"/>
    <a:srgbClr val="E9DED0"/>
    <a:srgbClr val="465359"/>
    <a:srgbClr val="969FA7"/>
    <a:srgbClr val="EBE1D5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125" autoAdjust="0"/>
  </p:normalViewPr>
  <p:slideViewPr>
    <p:cSldViewPr snapToGrid="0">
      <p:cViewPr>
        <p:scale>
          <a:sx n="100" d="100"/>
          <a:sy n="100" d="100"/>
        </p:scale>
        <p:origin x="390" y="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7FFF3-4EB1-4502-8E4A-936A29CF47E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11250"/>
            <a:ext cx="53340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9077"/>
            <a:ext cx="5486400" cy="3501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837AF-20EE-4088-AE6B-45A7057D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9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Longest continually active Catholic church in America, from the 1700s.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837AF-20EE-4088-AE6B-45A7057D2B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8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3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6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5/20/2025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5/20/2025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5/20/2025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1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6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5/20/2025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5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76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43" r:id="rId5"/>
    <p:sldLayoutId id="2147483737" r:id="rId6"/>
    <p:sldLayoutId id="2147483738" r:id="rId7"/>
    <p:sldLayoutId id="2147483739" r:id="rId8"/>
    <p:sldLayoutId id="2147483742" r:id="rId9"/>
    <p:sldLayoutId id="2147483740" r:id="rId10"/>
    <p:sldLayoutId id="214748374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4093-BF1C-4735-96B5-C4D8F2C49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5" y="4497533"/>
            <a:ext cx="5735146" cy="18971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FFFFFF"/>
                </a:solidFill>
              </a:rPr>
              <a:t>Entergy New Orleans: TRM V9.0 Plan</a:t>
            </a:r>
            <a:br>
              <a:rPr lang="en-US" sz="1700" dirty="0">
                <a:solidFill>
                  <a:srgbClr val="FFFFFF"/>
                </a:solidFill>
              </a:rPr>
            </a:b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May 22, 2025</a:t>
            </a:r>
            <a:br>
              <a:rPr lang="en-US" sz="1700" dirty="0">
                <a:solidFill>
                  <a:srgbClr val="FFFFFF"/>
                </a:solidFill>
              </a:rPr>
            </a:b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D61C7E-617B-4C96-B5C1-1A8D3004B1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171611" y="4961237"/>
            <a:ext cx="1426432" cy="1313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DB566-40B4-7C39-A58B-B9275C9EE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6" y="712146"/>
            <a:ext cx="6886980" cy="38867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75CB2B-CD6F-64AB-9FD8-79009D8BD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48" y="1292963"/>
            <a:ext cx="4060825" cy="101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BB6A3B-BCC7-2D27-6BAD-34686D010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68A1C7B-0390-0C49-4312-BE6BD192F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04A1C1-DA4D-D072-EDE6-4D83E97C4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B5C30-2365-337B-6C2A-AC8EB59B3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39F92F-6AE6-21DE-4C51-3F50DB31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CBD460-3AE6-BB5C-5C9F-A293192D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B3B6B-AD02-E7C0-C4E0-4606A1E3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24675" cy="359782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New Chapter additions (5/5)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8CB46-78BB-63E8-C988-AA6EDD5F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399" y="651805"/>
            <a:ext cx="7733650" cy="5947516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 dirty="0"/>
              <a:t>Lithium Ion Forklift Batteries (COM)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Lower internal resistance compared with lead acid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648900" lvl="2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8900" lvl="2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8900" lvl="2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8900" lvl="2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kWh based on operation schedule:</a:t>
            </a:r>
          </a:p>
          <a:p>
            <a:pPr marL="648900" lvl="2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$17,200 vehicle, </a:t>
            </a:r>
          </a:p>
          <a:p>
            <a:pPr marL="1026900" lvl="3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$17,000 conversion</a:t>
            </a:r>
          </a:p>
          <a:p>
            <a:pPr marL="648900" lvl="2" indent="-3429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EUL: 15 years</a:t>
            </a:r>
          </a:p>
          <a:p>
            <a:pPr marL="918000" lvl="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>
              <a:highlight>
                <a:srgbClr val="FFFF00"/>
              </a:highlight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highlight>
                <a:srgbClr val="FFFF00"/>
              </a:highlight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highlight>
                <a:srgbClr val="FFFF00"/>
              </a:highlight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B9516C0-566D-3560-BBA0-2B8B67406406}"/>
              </a:ext>
            </a:extLst>
          </p:cNvPr>
          <p:cNvSpPr txBox="1">
            <a:spLocks/>
          </p:cNvSpPr>
          <p:nvPr/>
        </p:nvSpPr>
        <p:spPr>
          <a:xfrm>
            <a:off x="4534936" y="3497802"/>
            <a:ext cx="5186113" cy="267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pic>
        <p:nvPicPr>
          <p:cNvPr id="4" name="Graphic 3" descr="Battery with solid fill">
            <a:extLst>
              <a:ext uri="{FF2B5EF4-FFF2-40B4-BE49-F238E27FC236}">
                <a16:creationId xmlns:a16="http://schemas.microsoft.com/office/drawing/2014/main" id="{87BF49F0-8E00-D2BC-AEB1-B8233AC5B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8990" y="4188742"/>
            <a:ext cx="1421394" cy="1421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56B94E-50DE-2D53-E8B7-801E9AEE1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062" y="2019722"/>
            <a:ext cx="4752887" cy="267217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323BCE-99FF-D537-722E-234ED79F4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69050"/>
              </p:ext>
            </p:extLst>
          </p:nvPr>
        </p:nvGraphicFramePr>
        <p:xfrm>
          <a:off x="8399229" y="5017271"/>
          <a:ext cx="2754045" cy="1198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0132">
                  <a:extLst>
                    <a:ext uri="{9D8B030D-6E8A-4147-A177-3AD203B41FA5}">
                      <a16:colId xmlns:a16="http://schemas.microsoft.com/office/drawing/2014/main" val="415474941"/>
                    </a:ext>
                  </a:extLst>
                </a:gridCol>
                <a:gridCol w="1003913">
                  <a:extLst>
                    <a:ext uri="{9D8B030D-6E8A-4147-A177-3AD203B41FA5}">
                      <a16:colId xmlns:a16="http://schemas.microsoft.com/office/drawing/2014/main" val="1855424031"/>
                    </a:ext>
                  </a:extLst>
                </a:gridCol>
              </a:tblGrid>
              <a:tr h="3074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kWh Saved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00934"/>
                  </a:ext>
                </a:extLst>
              </a:tr>
              <a:tr h="2203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1-shift (8 h/d - 5 d/w)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11,707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1721660"/>
                  </a:ext>
                </a:extLst>
              </a:tr>
              <a:tr h="2203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2-shift (16 h/d - 5 d/w)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23,414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230043"/>
                  </a:ext>
                </a:extLst>
              </a:tr>
              <a:tr h="2203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3-shift (24 h/d - 5 d/w)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35,121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657749"/>
                  </a:ext>
                </a:extLst>
              </a:tr>
              <a:tr h="2203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4-shift (24 h/d - 7 d/w)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49,169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719935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AE512C5-C482-9854-5F4A-76CFFABECFC9}"/>
              </a:ext>
            </a:extLst>
          </p:cNvPr>
          <p:cNvSpPr/>
          <p:nvPr/>
        </p:nvSpPr>
        <p:spPr>
          <a:xfrm>
            <a:off x="4596388" y="4911687"/>
            <a:ext cx="6784785" cy="13968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5CF6E3-3604-2D7F-3EAF-1E49C8AEC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948023-0C1D-27F7-B0CE-0BF1DDACD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DC2C2A-E9D8-016A-FC58-F2985D18F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FC8EAE-C5B6-609C-C82E-9C05751C4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A46245-0635-D5A1-BAB0-E4FE665B3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4D58CD-E1B2-E346-ED64-F4EA5182F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CE261-6AC5-7F0E-0391-C10098DF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24675" cy="359782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Data collection for Chapter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E6BE8-521F-6AAE-BB0F-DFF592EAE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399" y="651805"/>
            <a:ext cx="7660476" cy="5702545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1.4.8 Polyurethane Foam Sealant</a:t>
            </a:r>
          </a:p>
          <a:p>
            <a:pPr marL="306000"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Introduced in TRM 8 with well-reasoned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assumptions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taken from PA TRM and implementor best estimates</a:t>
            </a:r>
          </a:p>
          <a:p>
            <a:pPr marL="306000"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Planned during first year of distribution that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follow-up research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occur</a:t>
            </a:r>
          </a:p>
          <a:p>
            <a:pPr marL="306000"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/use</a:t>
            </a:r>
          </a:p>
          <a:p>
            <a:pPr marL="576000" lvl="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Whether the can was used</a:t>
            </a:r>
          </a:p>
          <a:p>
            <a:pPr marL="576000" lvl="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penetrations sealed</a:t>
            </a:r>
          </a:p>
          <a:p>
            <a:pPr marL="576000" lvl="2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number/linear feet sealed</a:t>
            </a: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204FD78-E239-07D6-91CE-5EFA4B7C56B0}"/>
              </a:ext>
            </a:extLst>
          </p:cNvPr>
          <p:cNvSpPr txBox="1">
            <a:spLocks/>
          </p:cNvSpPr>
          <p:nvPr/>
        </p:nvSpPr>
        <p:spPr>
          <a:xfrm>
            <a:off x="4534936" y="3497802"/>
            <a:ext cx="5186113" cy="267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pic>
        <p:nvPicPr>
          <p:cNvPr id="6" name="Graphic 5" descr="Blueprint with solid fill">
            <a:extLst>
              <a:ext uri="{FF2B5EF4-FFF2-40B4-BE49-F238E27FC236}">
                <a16:creationId xmlns:a16="http://schemas.microsoft.com/office/drawing/2014/main" id="{334756A2-FF24-F9C2-EC61-BA1468B99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30036" y="4031056"/>
            <a:ext cx="1421394" cy="142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57320-4CB8-9E18-4CDC-8BA901D97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501" y="4912580"/>
            <a:ext cx="2260035" cy="1459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4952E0-3AEE-D247-5041-5BD45F02A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637" y="3685821"/>
            <a:ext cx="3373813" cy="27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8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1F9F9-B7C4-4A26-8F94-8A6556D6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8"/>
            <a:ext cx="3054091" cy="377858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EFF"/>
                </a:solidFill>
              </a:rPr>
              <a:t>Special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068EF-75DD-4D6B-9FCB-8FED383E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853" y="532539"/>
            <a:ext cx="8042146" cy="57929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Measure Incremental Cost Study 1/2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Practices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 speculates these are higher than in New Orleans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 in Applying External 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 Costs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Installation Labor Costs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 Baseline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Surveys data collection: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Wholesalers, distributors and retailers in the New Orleans area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 rates of local contractors</a:t>
            </a:r>
          </a:p>
        </p:txBody>
      </p:sp>
      <p:pic>
        <p:nvPicPr>
          <p:cNvPr id="11" name="Graphic 10" descr="Money with solid fill">
            <a:extLst>
              <a:ext uri="{FF2B5EF4-FFF2-40B4-BE49-F238E27FC236}">
                <a16:creationId xmlns:a16="http://schemas.microsoft.com/office/drawing/2014/main" id="{47C7AE26-3134-4950-19FE-7201025A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24001" y="4326598"/>
            <a:ext cx="1236002" cy="12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9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54A47-F65E-D6FB-962A-ED5609B89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DA6DE4-F8FB-C30C-8C9D-562426477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5805A-1780-DEB3-6CCE-6ECD9CBC8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63DA72-A497-723F-7ADF-75236EB99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B12ABF-EA49-329F-1497-09D28A659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C16904-AEA3-7609-B952-C9E56B097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121B2-33ED-9C97-62B0-75844241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370241"/>
            <a:ext cx="3054091" cy="377858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EFF"/>
                </a:solidFill>
              </a:rPr>
              <a:t>Special Study</a:t>
            </a:r>
            <a:br>
              <a:rPr lang="en-US" sz="3800" dirty="0">
                <a:solidFill>
                  <a:srgbClr val="FFFEFF"/>
                </a:solidFill>
              </a:rPr>
            </a:br>
            <a:endParaRPr lang="en-US" sz="3800" dirty="0">
              <a:solidFill>
                <a:srgbClr val="FFFE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FEA1C-67F7-D545-080F-0B78F2AA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853" y="532538"/>
            <a:ext cx="7899272" cy="586826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Measure Incremental Cost Study 2/2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HIMs (based on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kWh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saved),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Incentives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input factors</a:t>
            </a:r>
          </a:p>
          <a:p>
            <a:endParaRPr lang="en-US" sz="2100" b="1" dirty="0">
              <a:highlight>
                <a:srgbClr val="00FF00"/>
              </a:highlight>
            </a:endParaRPr>
          </a:p>
          <a:p>
            <a:endParaRPr lang="en-US" sz="2100" b="1" dirty="0"/>
          </a:p>
          <a:p>
            <a:pPr marL="0" indent="0">
              <a:buNone/>
            </a:pPr>
            <a:endParaRPr lang="en-US" sz="2100" b="1" dirty="0"/>
          </a:p>
          <a:p>
            <a:pPr marL="324000" lvl="1" indent="0">
              <a:buNone/>
            </a:pPr>
            <a:endParaRPr lang="en-US" sz="23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94090D-9BBD-50FE-6BDC-592F855EB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15290"/>
              </p:ext>
            </p:extLst>
          </p:nvPr>
        </p:nvGraphicFramePr>
        <p:xfrm>
          <a:off x="8432918" y="3721435"/>
          <a:ext cx="3225435" cy="2357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427">
                  <a:extLst>
                    <a:ext uri="{9D8B030D-6E8A-4147-A177-3AD203B41FA5}">
                      <a16:colId xmlns:a16="http://schemas.microsoft.com/office/drawing/2014/main" val="2488783241"/>
                    </a:ext>
                  </a:extLst>
                </a:gridCol>
                <a:gridCol w="852580">
                  <a:extLst>
                    <a:ext uri="{9D8B030D-6E8A-4147-A177-3AD203B41FA5}">
                      <a16:colId xmlns:a16="http://schemas.microsoft.com/office/drawing/2014/main" val="3266845450"/>
                    </a:ext>
                  </a:extLst>
                </a:gridCol>
                <a:gridCol w="961428">
                  <a:extLst>
                    <a:ext uri="{9D8B030D-6E8A-4147-A177-3AD203B41FA5}">
                      <a16:colId xmlns:a16="http://schemas.microsoft.com/office/drawing/2014/main" val="2430796928"/>
                    </a:ext>
                  </a:extLst>
                </a:gridCol>
              </a:tblGrid>
              <a:tr h="928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C&amp;I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C7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PY14 Expected Savings Share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C7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Incentives Share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C7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82054"/>
                  </a:ext>
                </a:extLst>
              </a:tr>
              <a:tr h="23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VFDs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5794778"/>
                  </a:ext>
                </a:extLst>
              </a:tr>
              <a:tr h="23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HVAC Tune-Up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7294588"/>
                  </a:ext>
                </a:extLst>
              </a:tr>
              <a:tr h="23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Linear LEDs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9.2%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7877047"/>
                  </a:ext>
                </a:extLst>
              </a:tr>
              <a:tr h="23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LED Fixtures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4032015"/>
                  </a:ext>
                </a:extLst>
              </a:tr>
              <a:tr h="23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Chillers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1137574"/>
                  </a:ext>
                </a:extLst>
              </a:tr>
              <a:tr h="23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Combined Share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57.8%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53.7%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81304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30E589-19CB-351B-2573-E4DC396E2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7827"/>
              </p:ext>
            </p:extLst>
          </p:nvPr>
        </p:nvGraphicFramePr>
        <p:xfrm>
          <a:off x="4645814" y="3721435"/>
          <a:ext cx="3396333" cy="2322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196">
                  <a:extLst>
                    <a:ext uri="{9D8B030D-6E8A-4147-A177-3AD203B41FA5}">
                      <a16:colId xmlns:a16="http://schemas.microsoft.com/office/drawing/2014/main" val="2536459829"/>
                    </a:ext>
                  </a:extLst>
                </a:gridCol>
                <a:gridCol w="783769">
                  <a:extLst>
                    <a:ext uri="{9D8B030D-6E8A-4147-A177-3AD203B41FA5}">
                      <a16:colId xmlns:a16="http://schemas.microsoft.com/office/drawing/2014/main" val="2536017867"/>
                    </a:ext>
                  </a:extLst>
                </a:gridCol>
                <a:gridCol w="1012368">
                  <a:extLst>
                    <a:ext uri="{9D8B030D-6E8A-4147-A177-3AD203B41FA5}">
                      <a16:colId xmlns:a16="http://schemas.microsoft.com/office/drawing/2014/main" val="2151563745"/>
                    </a:ext>
                  </a:extLst>
                </a:gridCol>
              </a:tblGrid>
              <a:tr h="1032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Residential</a:t>
                      </a:r>
                      <a:endParaRPr lang="en-US" sz="15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C7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PY14 Expected Savings Share </a:t>
                      </a:r>
                      <a:endParaRPr lang="en-US" sz="15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C7F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Incentives Share </a:t>
                      </a:r>
                      <a:endParaRPr lang="en-US" sz="15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5C7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355439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Duct Sealing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35.6%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21.5%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7092462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Air Infiltration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15.6%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17.3%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3828833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Central AC Tune-Up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14.5%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6291794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Air Purifiers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13.1%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4360263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Combined Share</a:t>
                      </a:r>
                      <a:endParaRPr lang="en-US" sz="15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75.0%</a:t>
                      </a:r>
                      <a:endParaRPr lang="en-US" sz="150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59.3%</a:t>
                      </a:r>
                      <a:endParaRPr lang="en-US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5528124"/>
                  </a:ext>
                </a:extLst>
              </a:tr>
            </a:tbl>
          </a:graphicData>
        </a:graphic>
      </p:graphicFrame>
      <p:pic>
        <p:nvPicPr>
          <p:cNvPr id="9" name="Graphic 8" descr="Money with solid fill">
            <a:extLst>
              <a:ext uri="{FF2B5EF4-FFF2-40B4-BE49-F238E27FC236}">
                <a16:creationId xmlns:a16="http://schemas.microsoft.com/office/drawing/2014/main" id="{6070C768-1D5A-B502-9C3F-5EF70164D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95426" y="4419576"/>
            <a:ext cx="1238274" cy="12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8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A68D-8996-429F-9021-007A3077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634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1F9F9-B7C4-4A26-8F94-8A6556D64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066800"/>
            <a:ext cx="5727760" cy="4724400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rgbClr val="FFFFFF">
                    <a:alpha val="90000"/>
                  </a:srgbClr>
                </a:solidFill>
              </a:rPr>
              <a:t>TRM v9.0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068EF-75DD-4D6B-9FCB-8FED383EA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5" y="1419225"/>
            <a:ext cx="3405015" cy="4724400"/>
          </a:xfrm>
          <a:ln w="57150">
            <a:noFill/>
          </a:ln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of proposed Updates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47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CD2A2-68E0-5A22-92DF-7107F52E8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C4D359-107C-F5D3-F0CF-794BA2C2F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C06F5D-7735-7846-0AF1-AB8306D8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A352C2-3A7B-42CF-3BF6-A153758F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0E033-8970-B168-525C-5F18C42D2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D0E3E-D38E-8E42-F8BA-5100D45CD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BF725-95D8-040D-2B46-9CB48F88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8"/>
            <a:ext cx="3143627" cy="377858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Introductions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F596B-0DC5-B5EA-531A-2F541C353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389" y="1037968"/>
            <a:ext cx="7479855" cy="5522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 Oliver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</a:t>
            </a:r>
          </a:p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Principal-in-Charge, Oversight of Contractual Issues</a:t>
            </a:r>
          </a:p>
          <a:p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Zephaniah Davis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</a:t>
            </a:r>
          </a:p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Manager, TRM Lead</a:t>
            </a:r>
          </a:p>
          <a:p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Blake Heckendorn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P.E., Senior Engineer</a:t>
            </a:r>
          </a:p>
          <a:p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C&amp;I Evaluation Lead, TRM Support</a:t>
            </a:r>
          </a:p>
          <a:p>
            <a:pPr marL="0" indent="0">
              <a:buNone/>
            </a:pPr>
            <a:endParaRPr lang="en-US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Speaker phone with solid fill">
            <a:extLst>
              <a:ext uri="{FF2B5EF4-FFF2-40B4-BE49-F238E27FC236}">
                <a16:creationId xmlns:a16="http://schemas.microsoft.com/office/drawing/2014/main" id="{956BB7BA-4D3C-C1BF-0A3E-DF2758A54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47824" y="4412902"/>
            <a:ext cx="1162051" cy="11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1F9F9-B7C4-4A26-8F94-8A6556D6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8"/>
            <a:ext cx="3054091" cy="377858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Contents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068EF-75DD-4D6B-9FCB-8FED383E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472" y="787651"/>
            <a:ext cx="7479855" cy="5522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Errata in TRM 8.0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New Measure Additions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 Study – Spray Foam ISR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Measure Study – Incremental Costs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Questions/Discussion</a:t>
            </a:r>
          </a:p>
        </p:txBody>
      </p:sp>
      <p:pic>
        <p:nvPicPr>
          <p:cNvPr id="5" name="Graphic 4" descr="List outline">
            <a:extLst>
              <a:ext uri="{FF2B5EF4-FFF2-40B4-BE49-F238E27FC236}">
                <a16:creationId xmlns:a16="http://schemas.microsoft.com/office/drawing/2014/main" id="{87963D33-6C7C-8ECA-79B0-54FA70E7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6512" y="4121590"/>
            <a:ext cx="1654520" cy="16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1F9F9-B7C4-4A26-8F94-8A6556D6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24675" cy="359782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Errata from TRM 8.0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8D88F8-87B0-D2F7-819C-37F41DD15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153504"/>
              </p:ext>
            </p:extLst>
          </p:nvPr>
        </p:nvGraphicFramePr>
        <p:xfrm>
          <a:off x="4246075" y="615637"/>
          <a:ext cx="7460055" cy="5755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479">
                  <a:extLst>
                    <a:ext uri="{9D8B030D-6E8A-4147-A177-3AD203B41FA5}">
                      <a16:colId xmlns:a16="http://schemas.microsoft.com/office/drawing/2014/main" val="2761006870"/>
                    </a:ext>
                  </a:extLst>
                </a:gridCol>
                <a:gridCol w="1189117">
                  <a:extLst>
                    <a:ext uri="{9D8B030D-6E8A-4147-A177-3AD203B41FA5}">
                      <a16:colId xmlns:a16="http://schemas.microsoft.com/office/drawing/2014/main" val="3702966048"/>
                    </a:ext>
                  </a:extLst>
                </a:gridCol>
                <a:gridCol w="4988459">
                  <a:extLst>
                    <a:ext uri="{9D8B030D-6E8A-4147-A177-3AD203B41FA5}">
                      <a16:colId xmlns:a16="http://schemas.microsoft.com/office/drawing/2014/main" val="1494084485"/>
                    </a:ext>
                  </a:extLst>
                </a:gridCol>
              </a:tblGrid>
              <a:tr h="911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C7F92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Volume and Chapter Number</a:t>
                      </a:r>
                      <a:endParaRPr lang="en-US" sz="1600" dirty="0">
                        <a:effectLst/>
                        <a:highlight>
                          <a:srgbClr val="5C7F92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C7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C7F92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Pages Number</a:t>
                      </a:r>
                      <a:endParaRPr lang="en-US" sz="1600" dirty="0">
                        <a:effectLst/>
                        <a:highlight>
                          <a:srgbClr val="5C7F92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C7F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5C7F92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Illustration/Description of Changes</a:t>
                      </a:r>
                      <a:endParaRPr lang="en-US" sz="1600" dirty="0">
                        <a:effectLst/>
                        <a:highlight>
                          <a:srgbClr val="5C7F92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C7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958696"/>
                  </a:ext>
                </a:extLst>
              </a:tr>
              <a:tr h="911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Volume II, Section 2.3.5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124412"/>
                  </a:ext>
                </a:extLst>
              </a:tr>
              <a:tr h="1087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3974210"/>
                  </a:ext>
                </a:extLst>
              </a:tr>
              <a:tr h="911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2838512"/>
                  </a:ext>
                </a:extLst>
              </a:tr>
              <a:tr h="1919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393755"/>
                  </a:ext>
                </a:extLst>
              </a:tr>
            </a:tbl>
          </a:graphicData>
        </a:graphic>
      </p:graphicFrame>
      <p:sp>
        <p:nvSpPr>
          <p:cNvPr id="11" name="Subtitle 2">
            <a:extLst>
              <a:ext uri="{FF2B5EF4-FFF2-40B4-BE49-F238E27FC236}">
                <a16:creationId xmlns:a16="http://schemas.microsoft.com/office/drawing/2014/main" id="{D6421400-FFD5-5F13-245B-F8F6626C84A3}"/>
              </a:ext>
            </a:extLst>
          </p:cNvPr>
          <p:cNvSpPr txBox="1">
            <a:spLocks/>
          </p:cNvSpPr>
          <p:nvPr/>
        </p:nvSpPr>
        <p:spPr>
          <a:xfrm>
            <a:off x="4534936" y="3497802"/>
            <a:ext cx="5186113" cy="267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pic>
        <p:nvPicPr>
          <p:cNvPr id="9" name="Graphic 8" descr="Contract with solid fill">
            <a:extLst>
              <a:ext uri="{FF2B5EF4-FFF2-40B4-BE49-F238E27FC236}">
                <a16:creationId xmlns:a16="http://schemas.microsoft.com/office/drawing/2014/main" id="{116BCCDD-EE04-47BE-8D26-57F3F02DF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1151" y="3916884"/>
            <a:ext cx="1391546" cy="1391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0599E2-DD87-F568-A2DC-B0BEAD27A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994" y="1612671"/>
            <a:ext cx="3439005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8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1F9F9-B7C4-4A26-8F94-8A6556D6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24675" cy="359782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New Chapter additions (1/5)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068EF-75DD-4D6B-9FCB-8FED383E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399" y="651805"/>
            <a:ext cx="7270998" cy="5702545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Insulated Cellular Shades (Res)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Honeycomb structure: air gaps R-value 3.25 – 5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Significantly reduced heat transfer compared to traditional shades</a:t>
            </a: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421400-FFD5-5F13-245B-F8F6626C84A3}"/>
              </a:ext>
            </a:extLst>
          </p:cNvPr>
          <p:cNvSpPr txBox="1">
            <a:spLocks/>
          </p:cNvSpPr>
          <p:nvPr/>
        </p:nvSpPr>
        <p:spPr>
          <a:xfrm>
            <a:off x="4534936" y="3497802"/>
            <a:ext cx="5186113" cy="267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pic>
        <p:nvPicPr>
          <p:cNvPr id="6" name="Graphic 5" descr="Window outline">
            <a:extLst>
              <a:ext uri="{FF2B5EF4-FFF2-40B4-BE49-F238E27FC236}">
                <a16:creationId xmlns:a16="http://schemas.microsoft.com/office/drawing/2014/main" id="{795A99AA-0E37-0FE0-CF7F-429974642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64739" y="3949573"/>
            <a:ext cx="1314261" cy="1314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4987C-CACB-75E0-33D9-1F63D5275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992" y="2656096"/>
            <a:ext cx="2546995" cy="2546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AC3B59-C4B9-DB17-C76E-48B46F7A4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432" y="2558747"/>
            <a:ext cx="2836750" cy="3968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788384-2516-AA69-B8EB-E417198D9ED4}"/>
              </a:ext>
            </a:extLst>
          </p:cNvPr>
          <p:cNvSpPr txBox="1"/>
          <p:nvPr/>
        </p:nvSpPr>
        <p:spPr>
          <a:xfrm>
            <a:off x="5175957" y="5411006"/>
            <a:ext cx="6094520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defTabSz="457200">
              <a:lnSpc>
                <a:spcPct val="110000"/>
              </a:lnSpc>
              <a:spcAft>
                <a:spcPts val="3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2.15 kWh/ft²</a:t>
            </a:r>
          </a:p>
          <a:p>
            <a:pPr marL="342900" lvl="1" indent="-342900" defTabSz="457200">
              <a:lnSpc>
                <a:spcPct val="110000"/>
              </a:lnSpc>
              <a:spcAft>
                <a:spcPts val="3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$40 per shade</a:t>
            </a:r>
          </a:p>
          <a:p>
            <a:pPr marL="342900" lvl="1" indent="-342900" defTabSz="457200">
              <a:lnSpc>
                <a:spcPct val="110000"/>
              </a:lnSpc>
              <a:spcAft>
                <a:spcPts val="3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EUL: 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15AC81-101E-E530-E0CC-76B097455602}"/>
              </a:ext>
            </a:extLst>
          </p:cNvPr>
          <p:cNvSpPr/>
          <p:nvPr/>
        </p:nvSpPr>
        <p:spPr>
          <a:xfrm>
            <a:off x="4982251" y="5351553"/>
            <a:ext cx="2237126" cy="10386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1F9F9-B7C4-4A26-8F94-8A6556D6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24675" cy="359782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New Chapter additions (2/5)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068EF-75DD-4D6B-9FCB-8FED383E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399" y="651805"/>
            <a:ext cx="7270998" cy="5702545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6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Shade Tree Planting (Res)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Eligible types 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native trees, focusing on low maintenance deciduous trees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Guidelines for </a:t>
            </a: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optimal placement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savings in first five years, significantly greater savings year 6-25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Algorithm-based</a:t>
            </a: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savings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/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~70/kWh tree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TBD (actual cost)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EUL: 25+</a:t>
            </a:r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/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/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421400-FFD5-5F13-245B-F8F6626C84A3}"/>
              </a:ext>
            </a:extLst>
          </p:cNvPr>
          <p:cNvSpPr txBox="1">
            <a:spLocks/>
          </p:cNvSpPr>
          <p:nvPr/>
        </p:nvSpPr>
        <p:spPr>
          <a:xfrm>
            <a:off x="4534936" y="3497802"/>
            <a:ext cx="5186113" cy="267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pic>
        <p:nvPicPr>
          <p:cNvPr id="9" name="Graphic 8" descr="Deciduous tree outline">
            <a:extLst>
              <a:ext uri="{FF2B5EF4-FFF2-40B4-BE49-F238E27FC236}">
                <a16:creationId xmlns:a16="http://schemas.microsoft.com/office/drawing/2014/main" id="{31A0ED5C-CBD0-0CB2-413A-E185BDF76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28527" y="4076323"/>
            <a:ext cx="1259940" cy="1259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BF2493-E798-106C-B0DA-7BCF22768894}"/>
              </a:ext>
            </a:extLst>
          </p:cNvPr>
          <p:cNvSpPr/>
          <p:nvPr/>
        </p:nvSpPr>
        <p:spPr>
          <a:xfrm>
            <a:off x="4534936" y="5322859"/>
            <a:ext cx="2237126" cy="10386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9CB2919-42FB-2AC6-AADD-ADEE94B08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357" y="3007965"/>
            <a:ext cx="4749768" cy="21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1F9F9-B7C4-4A26-8F94-8A6556D6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24675" cy="359782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New Chapter additions (3/5)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068EF-75DD-4D6B-9FCB-8FED383E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398" y="651805"/>
            <a:ext cx="7371859" cy="5702545"/>
          </a:xfrm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Aftermarket Smart Dryer Sensor (Res)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Add-on device as opposed to a new dryer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Sensor that detects temperature and humidity in the dryer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connected hub with built-in shut-off mechanism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Primarily residential applications, but will also include a deemed MF value for laundry rooms which are not coin-operated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 25.3 kWh, ER: 134.0 kWh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$60 for non-intrusive, $150 </a:t>
            </a:r>
          </a:p>
          <a:p>
            <a:pPr marL="306000" lvl="2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for fully attached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EUL: 16</a:t>
            </a:r>
          </a:p>
          <a:p>
            <a:pPr marL="306000" lvl="2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/>
          </a:p>
          <a:p>
            <a:pPr marL="32400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9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421400-FFD5-5F13-245B-F8F6626C84A3}"/>
              </a:ext>
            </a:extLst>
          </p:cNvPr>
          <p:cNvSpPr txBox="1">
            <a:spLocks/>
          </p:cNvSpPr>
          <p:nvPr/>
        </p:nvSpPr>
        <p:spPr>
          <a:xfrm>
            <a:off x="4534936" y="3497802"/>
            <a:ext cx="5186113" cy="267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pic>
        <p:nvPicPr>
          <p:cNvPr id="6" name="Graphic 5" descr="Washing Machine with solid fill">
            <a:extLst>
              <a:ext uri="{FF2B5EF4-FFF2-40B4-BE49-F238E27FC236}">
                <a16:creationId xmlns:a16="http://schemas.microsoft.com/office/drawing/2014/main" id="{0AC95BED-9310-7C25-9F94-32ABBBAB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30036" y="4031056"/>
            <a:ext cx="1421394" cy="1421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A17B85-3ED6-49C8-6989-C35F18979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609" y="3861786"/>
            <a:ext cx="3813367" cy="2400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F83C21-8726-3134-FB23-13B951E67C34}"/>
              </a:ext>
            </a:extLst>
          </p:cNvPr>
          <p:cNvSpPr/>
          <p:nvPr/>
        </p:nvSpPr>
        <p:spPr>
          <a:xfrm>
            <a:off x="4297337" y="4933923"/>
            <a:ext cx="3126129" cy="14204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FDB6BD-F9D6-AC83-7DE4-6E296712A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00BC08-7461-3A6A-FC68-9305AC32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F192B-EA37-8C72-455B-61C3215D5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702F6-06B1-81CD-CF7A-B5E54C9F6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9C6C81-6293-AA0F-51FB-4795D41E3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0E7FE5-CC05-0B4C-16E1-596CD076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68B39-06E4-A678-F889-9DA92482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24675" cy="359782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New Chapter additions (4/5)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CAE2D-5930-B754-6866-9736EFFAD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781" y="597643"/>
            <a:ext cx="7756244" cy="5702545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Operator Certification (COM/Public)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8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 Level 1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Efficient operation of HVAC systems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Measuring and benchmarking energy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Efficient Lighting Fundamentals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HVAC Controls Fundamentals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Indoor Environment Quality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opportunities for low-cost operational improvement</a:t>
            </a:r>
          </a:p>
          <a:p>
            <a:pPr marL="306000"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8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 Level 2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Scoping and Operational Improvements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Optimizing HVAC Controls for Energy Efficiency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Building Commissioning</a:t>
            </a:r>
          </a:p>
          <a:p>
            <a:pPr marL="576000"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project exchange</a:t>
            </a:r>
          </a:p>
          <a:p>
            <a:pPr marL="306000"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8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additive</a:t>
            </a:r>
          </a:p>
          <a:p>
            <a:pPr marL="306000"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8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≤500,000/ft²</a:t>
            </a:r>
          </a:p>
          <a:p>
            <a:pPr marL="30600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600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600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1750" lvl="2" indent="-2857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1750" lvl="2" indent="-2857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0.274 kWh/ft²</a:t>
            </a:r>
          </a:p>
          <a:p>
            <a:pPr marL="591750" lvl="2" indent="-2857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$1,695 training, $0.014/ft²</a:t>
            </a:r>
          </a:p>
          <a:p>
            <a:pPr marL="591750" lvl="2" indent="-2857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6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EUL: 13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4ACCAE-451F-B2EF-4A85-6F7069F89C29}"/>
              </a:ext>
            </a:extLst>
          </p:cNvPr>
          <p:cNvSpPr txBox="1">
            <a:spLocks/>
          </p:cNvSpPr>
          <p:nvPr/>
        </p:nvSpPr>
        <p:spPr>
          <a:xfrm>
            <a:off x="4534936" y="3497802"/>
            <a:ext cx="5186113" cy="267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505E0AB6-279D-769D-1393-15CADDFEA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30036" y="4031056"/>
            <a:ext cx="1421394" cy="1421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77EB8B-A1A6-5E22-87DF-DFBCFF7B4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159" y="4266597"/>
            <a:ext cx="3379276" cy="23717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6C92D3-133D-18C9-9B14-B34A3D46E363}"/>
              </a:ext>
            </a:extLst>
          </p:cNvPr>
          <p:cNvSpPr/>
          <p:nvPr/>
        </p:nvSpPr>
        <p:spPr>
          <a:xfrm>
            <a:off x="4461470" y="5452450"/>
            <a:ext cx="3093427" cy="9483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729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243441"/>
      </a:dk2>
      <a:lt2>
        <a:srgbClr val="E2E2E8"/>
      </a:lt2>
      <a:accent1>
        <a:srgbClr val="C3994D"/>
      </a:accent1>
      <a:accent2>
        <a:srgbClr val="A0A737"/>
      </a:accent2>
      <a:accent3>
        <a:srgbClr val="7BAD44"/>
      </a:accent3>
      <a:accent4>
        <a:srgbClr val="3B92B1"/>
      </a:accent4>
      <a:accent5>
        <a:srgbClr val="4D73C3"/>
      </a:accent5>
      <a:accent6>
        <a:srgbClr val="5C52BA"/>
      </a:accent6>
      <a:hlink>
        <a:srgbClr val="756FCF"/>
      </a:hlink>
      <a:folHlink>
        <a:srgbClr val="7F7F7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8B0F21DBA80B488EBBC4318427B840" ma:contentTypeVersion="8" ma:contentTypeDescription="Create a new document." ma:contentTypeScope="" ma:versionID="71e75c7e1a26d071b1c5f727d6ad8acc">
  <xsd:schema xmlns:xsd="http://www.w3.org/2001/XMLSchema" xmlns:xs="http://www.w3.org/2001/XMLSchema" xmlns:p="http://schemas.microsoft.com/office/2006/metadata/properties" xmlns:ns2="1d230ba9-1d2f-4cf2-b163-f9749d2415de" xmlns:ns3="c4a1ebc4-a0c0-4d87-9be4-c9a1d3f2cff3" targetNamespace="http://schemas.microsoft.com/office/2006/metadata/properties" ma:root="true" ma:fieldsID="a11a0d151c933b45e9a6247c9f70ebd9" ns2:_="" ns3:_="">
    <xsd:import namespace="1d230ba9-1d2f-4cf2-b163-f9749d2415de"/>
    <xsd:import namespace="c4a1ebc4-a0c0-4d87-9be4-c9a1d3f2cf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30ba9-1d2f-4cf2-b163-f9749d241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1ebc4-a0c0-4d87-9be4-c9a1d3f2cf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3A1D91-96E8-4249-ABD1-AEE148728D65}">
  <ds:schemaRefs>
    <ds:schemaRef ds:uri="1d230ba9-1d2f-4cf2-b163-f9749d2415de"/>
    <ds:schemaRef ds:uri="c4a1ebc4-a0c0-4d87-9be4-c9a1d3f2cf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42D242-A395-4255-86F9-67E11A9B6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CA60E4-1AC0-4F07-9411-9AFB36E4BAA0}">
  <ds:schemaRefs>
    <ds:schemaRef ds:uri="1d230ba9-1d2f-4cf2-b163-f9749d2415de"/>
    <ds:schemaRef ds:uri="c4a1ebc4-a0c0-4d87-9be4-c9a1d3f2cf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11757</TotalTime>
  <Words>691</Words>
  <Application>Microsoft Office PowerPoint</Application>
  <PresentationFormat>Widescreen</PresentationFormat>
  <Paragraphs>203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Franklin Gothic Demi</vt:lpstr>
      <vt:lpstr>Wingdings</vt:lpstr>
      <vt:lpstr>Wingdings 2</vt:lpstr>
      <vt:lpstr>DividendVTI</vt:lpstr>
      <vt:lpstr>Entergy New Orleans: TRM V9.0 Plan  May 22, 2025 </vt:lpstr>
      <vt:lpstr>TRM v9.0</vt:lpstr>
      <vt:lpstr>Introductions</vt:lpstr>
      <vt:lpstr>Contents</vt:lpstr>
      <vt:lpstr>Errata from TRM 8.0</vt:lpstr>
      <vt:lpstr>New Chapter additions (1/5)</vt:lpstr>
      <vt:lpstr>New Chapter additions (2/5)</vt:lpstr>
      <vt:lpstr>New Chapter additions (3/5)</vt:lpstr>
      <vt:lpstr>New Chapter additions (4/5)</vt:lpstr>
      <vt:lpstr>New Chapter additions (5/5)</vt:lpstr>
      <vt:lpstr>Data collection for Chapter revision</vt:lpstr>
      <vt:lpstr>Special Study</vt:lpstr>
      <vt:lpstr>Special Study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ENO PY12 Plan Planning</dc:title>
  <dc:creator>Melissa Culbertson</dc:creator>
  <cp:lastModifiedBy>Zephaniah Davis</cp:lastModifiedBy>
  <cp:revision>117</cp:revision>
  <dcterms:created xsi:type="dcterms:W3CDTF">2020-08-14T11:56:06Z</dcterms:created>
  <dcterms:modified xsi:type="dcterms:W3CDTF">2025-05-22T07:07:31Z</dcterms:modified>
</cp:coreProperties>
</file>