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5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9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3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81" y="6414762"/>
            <a:ext cx="258620" cy="248302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19"/>
          <p:cNvSpPr/>
          <p:nvPr/>
        </p:nvSpPr>
        <p:spPr>
          <a:xfrm>
            <a:off x="-2" y="0"/>
            <a:ext cx="12188956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5" name="TextBox 11"/>
          <p:cNvSpPr txBox="1"/>
          <p:nvPr/>
        </p:nvSpPr>
        <p:spPr>
          <a:xfrm>
            <a:off x="685800" y="496343"/>
            <a:ext cx="5138133" cy="1956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normAutofit fontScale="100000" lnSpcReduction="0"/>
          </a:bodyPr>
          <a:lstStyle/>
          <a:p>
            <a:pPr defTabSz="859536">
              <a:lnSpc>
                <a:spcPct val="81000"/>
              </a:lnSpc>
              <a:spcBef>
                <a:spcPts val="500"/>
              </a:spcBef>
              <a:defRPr sz="3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Resilience &amp; </a:t>
            </a:r>
          </a:p>
          <a:p>
            <a:pPr defTabSz="859536">
              <a:lnSpc>
                <a:spcPct val="81000"/>
              </a:lnSpc>
              <a:spcBef>
                <a:spcPts val="500"/>
              </a:spcBef>
              <a:defRPr sz="3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Storm Hardening</a:t>
            </a:r>
          </a:p>
          <a:p>
            <a:pPr defTabSz="859536">
              <a:lnSpc>
                <a:spcPct val="81000"/>
              </a:lnSpc>
              <a:spcBef>
                <a:spcPts val="500"/>
              </a:spcBef>
              <a:defRPr sz="28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 defTabSz="859536">
              <a:lnSpc>
                <a:spcPct val="81000"/>
              </a:lnSpc>
              <a:spcBef>
                <a:spcPts val="500"/>
              </a:spcBef>
              <a:defRPr sz="28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UD-21-03</a:t>
            </a:r>
          </a:p>
        </p:txBody>
      </p:sp>
      <p:grpSp>
        <p:nvGrpSpPr>
          <p:cNvPr id="98" name="sketchy line"/>
          <p:cNvGrpSpPr/>
          <p:nvPr/>
        </p:nvGrpSpPr>
        <p:grpSpPr>
          <a:xfrm>
            <a:off x="639672" y="2575163"/>
            <a:ext cx="3475131" cy="45967"/>
            <a:chOff x="-66" y="-1"/>
            <a:chExt cx="3475129" cy="45965"/>
          </a:xfrm>
        </p:grpSpPr>
        <p:sp>
          <p:nvSpPr>
            <p:cNvPr id="96" name="Shape"/>
            <p:cNvSpPr/>
            <p:nvPr/>
          </p:nvSpPr>
          <p:spPr>
            <a:xfrm>
              <a:off x="-67" y="1958"/>
              <a:ext cx="3475131" cy="42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14788" fill="norm" stroke="1" extrusionOk="0">
                  <a:moveTo>
                    <a:pt x="1" y="3447"/>
                  </a:moveTo>
                  <a:cubicBezTo>
                    <a:pt x="1259" y="-1694"/>
                    <a:pt x="2069" y="-570"/>
                    <a:pt x="3889" y="3447"/>
                  </a:cubicBezTo>
                  <a:cubicBezTo>
                    <a:pt x="5708" y="7465"/>
                    <a:pt x="6817" y="5237"/>
                    <a:pt x="8640" y="3447"/>
                  </a:cubicBezTo>
                  <a:cubicBezTo>
                    <a:pt x="10462" y="1657"/>
                    <a:pt x="11412" y="-1457"/>
                    <a:pt x="12311" y="3447"/>
                  </a:cubicBezTo>
                  <a:cubicBezTo>
                    <a:pt x="13210" y="8352"/>
                    <a:pt x="14893" y="931"/>
                    <a:pt x="15982" y="3447"/>
                  </a:cubicBezTo>
                  <a:cubicBezTo>
                    <a:pt x="17071" y="5964"/>
                    <a:pt x="18905" y="-758"/>
                    <a:pt x="21597" y="3447"/>
                  </a:cubicBezTo>
                  <a:cubicBezTo>
                    <a:pt x="21596" y="4986"/>
                    <a:pt x="21596" y="6935"/>
                    <a:pt x="21597" y="9836"/>
                  </a:cubicBezTo>
                  <a:cubicBezTo>
                    <a:pt x="20666" y="11090"/>
                    <a:pt x="19497" y="7845"/>
                    <a:pt x="17494" y="9836"/>
                  </a:cubicBezTo>
                  <a:cubicBezTo>
                    <a:pt x="15491" y="11828"/>
                    <a:pt x="14261" y="19906"/>
                    <a:pt x="13391" y="9836"/>
                  </a:cubicBezTo>
                  <a:cubicBezTo>
                    <a:pt x="12520" y="-233"/>
                    <a:pt x="11315" y="15292"/>
                    <a:pt x="9287" y="9836"/>
                  </a:cubicBezTo>
                  <a:cubicBezTo>
                    <a:pt x="7260" y="4381"/>
                    <a:pt x="5896" y="8642"/>
                    <a:pt x="4536" y="9836"/>
                  </a:cubicBezTo>
                  <a:cubicBezTo>
                    <a:pt x="3177" y="11031"/>
                    <a:pt x="1642" y="11956"/>
                    <a:pt x="1" y="9836"/>
                  </a:cubicBezTo>
                  <a:cubicBezTo>
                    <a:pt x="3" y="8439"/>
                    <a:pt x="-3" y="4756"/>
                    <a:pt x="1" y="3447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7" name="Shape"/>
            <p:cNvSpPr/>
            <p:nvPr/>
          </p:nvSpPr>
          <p:spPr>
            <a:xfrm>
              <a:off x="339" y="-2"/>
              <a:ext cx="3474725" cy="45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3865" fill="norm" stroke="1" extrusionOk="0">
                  <a:moveTo>
                    <a:pt x="0" y="3568"/>
                  </a:moveTo>
                  <a:cubicBezTo>
                    <a:pt x="1395" y="-820"/>
                    <a:pt x="3080" y="11574"/>
                    <a:pt x="4320" y="3568"/>
                  </a:cubicBezTo>
                  <a:cubicBezTo>
                    <a:pt x="5560" y="-4438"/>
                    <a:pt x="7025" y="11023"/>
                    <a:pt x="8424" y="3568"/>
                  </a:cubicBezTo>
                  <a:cubicBezTo>
                    <a:pt x="9823" y="-3887"/>
                    <a:pt x="11314" y="11621"/>
                    <a:pt x="12528" y="3568"/>
                  </a:cubicBezTo>
                  <a:cubicBezTo>
                    <a:pt x="13742" y="-4485"/>
                    <a:pt x="14932" y="3618"/>
                    <a:pt x="17280" y="3568"/>
                  </a:cubicBezTo>
                  <a:cubicBezTo>
                    <a:pt x="19628" y="3518"/>
                    <a:pt x="20432" y="-1129"/>
                    <a:pt x="21600" y="3568"/>
                  </a:cubicBezTo>
                  <a:cubicBezTo>
                    <a:pt x="21597" y="5846"/>
                    <a:pt x="21597" y="6531"/>
                    <a:pt x="21600" y="9085"/>
                  </a:cubicBezTo>
                  <a:cubicBezTo>
                    <a:pt x="20103" y="12571"/>
                    <a:pt x="18308" y="1982"/>
                    <a:pt x="17280" y="9085"/>
                  </a:cubicBezTo>
                  <a:cubicBezTo>
                    <a:pt x="16252" y="16187"/>
                    <a:pt x="14545" y="10418"/>
                    <a:pt x="13608" y="9085"/>
                  </a:cubicBezTo>
                  <a:cubicBezTo>
                    <a:pt x="12671" y="7751"/>
                    <a:pt x="11298" y="2075"/>
                    <a:pt x="9504" y="9085"/>
                  </a:cubicBezTo>
                  <a:cubicBezTo>
                    <a:pt x="7710" y="16094"/>
                    <a:pt x="6480" y="14789"/>
                    <a:pt x="5400" y="9085"/>
                  </a:cubicBezTo>
                  <a:cubicBezTo>
                    <a:pt x="4320" y="3380"/>
                    <a:pt x="1450" y="17115"/>
                    <a:pt x="0" y="9085"/>
                  </a:cubicBezTo>
                  <a:cubicBezTo>
                    <a:pt x="0" y="7096"/>
                    <a:pt x="0" y="4701"/>
                    <a:pt x="0" y="3568"/>
                  </a:cubicBezTo>
                  <a:close/>
                </a:path>
              </a:pathLst>
            </a:custGeom>
            <a:noFill/>
            <a:ln w="44450" cap="rnd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99" name="TextBox 12"/>
          <p:cNvSpPr txBox="1"/>
          <p:nvPr/>
        </p:nvSpPr>
        <p:spPr>
          <a:xfrm>
            <a:off x="685800" y="2872900"/>
            <a:ext cx="4152149" cy="3320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Alliance for Affordable Energy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4th Technical Conference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0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July 24, 2024</a:t>
            </a:r>
          </a:p>
        </p:txBody>
      </p:sp>
      <p:pic>
        <p:nvPicPr>
          <p:cNvPr id="100" name="Picture 14" descr="Picture 14"/>
          <p:cNvPicPr>
            <a:picLocks noChangeAspect="1"/>
          </p:cNvPicPr>
          <p:nvPr/>
        </p:nvPicPr>
        <p:blipFill>
          <a:blip r:embed="rId2">
            <a:extLst/>
          </a:blip>
          <a:srcRect l="12437" t="0" r="12338" b="0"/>
          <a:stretch>
            <a:fillRect/>
          </a:stretch>
        </p:blipFill>
        <p:spPr>
          <a:xfrm>
            <a:off x="5313040" y="-18080"/>
            <a:ext cx="6878616" cy="68579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5" h="21600" fill="norm" stroke="1" extrusionOk="0">
                <a:moveTo>
                  <a:pt x="3456" y="0"/>
                </a:moveTo>
                <a:lnTo>
                  <a:pt x="3120" y="619"/>
                </a:lnTo>
                <a:cubicBezTo>
                  <a:pt x="2508" y="1805"/>
                  <a:pt x="1994" y="3043"/>
                  <a:pt x="1554" y="4319"/>
                </a:cubicBezTo>
                <a:cubicBezTo>
                  <a:pt x="870" y="6322"/>
                  <a:pt x="398" y="8393"/>
                  <a:pt x="146" y="10492"/>
                </a:cubicBezTo>
                <a:cubicBezTo>
                  <a:pt x="13" y="11568"/>
                  <a:pt x="-45" y="12642"/>
                  <a:pt x="38" y="13724"/>
                </a:cubicBezTo>
                <a:cubicBezTo>
                  <a:pt x="137" y="14988"/>
                  <a:pt x="285" y="16246"/>
                  <a:pt x="537" y="17490"/>
                </a:cubicBezTo>
                <a:cubicBezTo>
                  <a:pt x="815" y="18863"/>
                  <a:pt x="1193" y="20203"/>
                  <a:pt x="1691" y="21506"/>
                </a:cubicBezTo>
                <a:lnTo>
                  <a:pt x="1729" y="21600"/>
                </a:lnTo>
                <a:lnTo>
                  <a:pt x="1895" y="21600"/>
                </a:lnTo>
                <a:lnTo>
                  <a:pt x="1874" y="21549"/>
                </a:lnTo>
                <a:cubicBezTo>
                  <a:pt x="1598" y="20832"/>
                  <a:pt x="1357" y="20095"/>
                  <a:pt x="1146" y="19348"/>
                </a:cubicBezTo>
                <a:cubicBezTo>
                  <a:pt x="963" y="18694"/>
                  <a:pt x="827" y="18027"/>
                  <a:pt x="670" y="17366"/>
                </a:cubicBezTo>
                <a:cubicBezTo>
                  <a:pt x="666" y="17331"/>
                  <a:pt x="665" y="17297"/>
                  <a:pt x="665" y="17261"/>
                </a:cubicBezTo>
                <a:cubicBezTo>
                  <a:pt x="780" y="17662"/>
                  <a:pt x="870" y="18015"/>
                  <a:pt x="979" y="18364"/>
                </a:cubicBezTo>
                <a:cubicBezTo>
                  <a:pt x="1262" y="19271"/>
                  <a:pt x="1588" y="20153"/>
                  <a:pt x="1959" y="21010"/>
                </a:cubicBezTo>
                <a:lnTo>
                  <a:pt x="2236" y="21600"/>
                </a:lnTo>
                <a:lnTo>
                  <a:pt x="21555" y="21600"/>
                </a:lnTo>
                <a:lnTo>
                  <a:pt x="21555" y="0"/>
                </a:lnTo>
                <a:lnTo>
                  <a:pt x="3846" y="0"/>
                </a:lnTo>
                <a:lnTo>
                  <a:pt x="3545" y="469"/>
                </a:lnTo>
                <a:cubicBezTo>
                  <a:pt x="3133" y="1151"/>
                  <a:pt x="2757" y="1859"/>
                  <a:pt x="2415" y="2582"/>
                </a:cubicBezTo>
                <a:cubicBezTo>
                  <a:pt x="2398" y="2625"/>
                  <a:pt x="2371" y="2663"/>
                  <a:pt x="2335" y="2691"/>
                </a:cubicBezTo>
                <a:cubicBezTo>
                  <a:pt x="2381" y="2582"/>
                  <a:pt x="2427" y="2472"/>
                  <a:pt x="2473" y="2362"/>
                </a:cubicBezTo>
                <a:cubicBezTo>
                  <a:pt x="2665" y="1919"/>
                  <a:pt x="2866" y="1478"/>
                  <a:pt x="3080" y="1045"/>
                </a:cubicBezTo>
                <a:lnTo>
                  <a:pt x="3637" y="0"/>
                </a:lnTo>
                <a:lnTo>
                  <a:pt x="3456" y="0"/>
                </a:lnTo>
                <a:close/>
              </a:path>
            </a:pathLst>
          </a:cu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itle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03" name="Content Placeholder 4" descr="Content Placeholder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2165"/>
          </a:xfrm>
          <a:prstGeom prst="rect">
            <a:avLst/>
          </a:prstGeom>
          <a:ln w="12700">
            <a:miter lim="400000"/>
          </a:ln>
        </p:spPr>
      </p:pic>
      <p:sp>
        <p:nvSpPr>
          <p:cNvPr id="104" name="TextBox 6"/>
          <p:cNvSpPr txBox="1"/>
          <p:nvPr/>
        </p:nvSpPr>
        <p:spPr>
          <a:xfrm>
            <a:off x="1326925" y="39598"/>
            <a:ext cx="10058401" cy="612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PROPOSED METRICS</a:t>
            </a:r>
          </a:p>
        </p:txBody>
      </p:sp>
      <p:sp>
        <p:nvSpPr>
          <p:cNvPr id="105" name="The Alliance has proposed a distributional equity analysis (DEA) framework to that allows utilities, regulators, communities, and stakeholders to answer questions about the equity implications of utility investments and to consider those implications alo"/>
          <p:cNvSpPr txBox="1"/>
          <p:nvPr/>
        </p:nvSpPr>
        <p:spPr>
          <a:xfrm>
            <a:off x="714117" y="811327"/>
            <a:ext cx="11284016" cy="5120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7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The Alliance has proposed</a:t>
            </a:r>
            <a:r>
              <a:t> metrics used in a </a:t>
            </a:r>
            <a:r>
              <a:t>distributional equity analysis (DEA) framework that</a:t>
            </a:r>
            <a:r>
              <a:t>:</a:t>
            </a:r>
          </a:p>
          <a:p>
            <a:pPr marL="457200" indent="-457200">
              <a:buSzPct val="100000"/>
              <a:buFont typeface="Arial"/>
              <a:buChar char="•"/>
              <a:defRPr sz="27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allows utilities, regulators, communities, and stakeholders to answer questions about the equity implications of utility investments </a:t>
            </a:r>
            <a:r>
              <a:t>in grid resilience (including grid hardening and DERs)</a:t>
            </a:r>
            <a:r>
              <a:rPr>
                <a:solidFill>
                  <a:srgbClr val="FF0000"/>
                </a:solidFill>
              </a:rPr>
              <a:t> </a:t>
            </a:r>
            <a:r>
              <a:t>and </a:t>
            </a:r>
          </a:p>
          <a:p>
            <a:pPr marL="457200" indent="-457200">
              <a:buSzPct val="100000"/>
              <a:buFont typeface="Arial"/>
              <a:buChar char="•"/>
              <a:defRPr sz="27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consider those implications alongside benefit-cost analysis (BCA)</a:t>
            </a:r>
            <a:r>
              <a:t>.</a:t>
            </a:r>
          </a:p>
          <a:p>
            <a:pPr>
              <a:defRPr sz="27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 lvl="4">
              <a:defRPr sz="27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DEA: includes additional metrics to provide energy equity data</a:t>
            </a:r>
            <a:endParaRPr strike="sngStrike"/>
          </a:p>
          <a:p>
            <a:pPr lvl="8" marL="3348789" indent="-300789">
              <a:buSzPct val="100000"/>
              <a:buChar char="-"/>
              <a:defRPr strike="sngStrike" sz="27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strike="noStrike"/>
              <a:t>separates customers into priority populations and other customers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Content Placeholder 4" descr="Content Placeholder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2165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he Alliance has proposed a distributional equity analysis (DEA) framework to that allows utilities, regulators, communities, and stakeholders to answer questions about the equity implications of utility investments and to consider those implications alo"/>
          <p:cNvSpPr txBox="1"/>
          <p:nvPr/>
        </p:nvSpPr>
        <p:spPr>
          <a:xfrm>
            <a:off x="714117" y="560956"/>
            <a:ext cx="11284016" cy="291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The Alliance has proposed</a:t>
            </a:r>
            <a:r>
              <a:t> metrics that:</a:t>
            </a:r>
          </a:p>
          <a:p>
            <a:pPr marL="457200" indent="-457200">
              <a:buSzPct val="100000"/>
              <a:buFont typeface="Arial"/>
              <a:buChar char="•"/>
              <a:defRPr sz="3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can be applied to many types of resilience investments, including grid hardening and DERs.</a:t>
            </a:r>
          </a:p>
          <a:p>
            <a:pPr marL="457200" indent="-457200">
              <a:buSzPct val="100000"/>
              <a:buFont typeface="Arial"/>
              <a:buChar char="•"/>
              <a:defRPr sz="3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can be applied to different customer types, including priority populations such as vulnerable customers.</a:t>
            </a:r>
          </a:p>
        </p:txBody>
      </p:sp>
      <p:sp>
        <p:nvSpPr>
          <p:cNvPr id="109" name="TextBox 6"/>
          <p:cNvSpPr txBox="1"/>
          <p:nvPr/>
        </p:nvSpPr>
        <p:spPr>
          <a:xfrm>
            <a:off x="1326925" y="39598"/>
            <a:ext cx="10058401" cy="612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PROPOSED METRICS</a:t>
            </a:r>
          </a:p>
        </p:txBody>
      </p:sp>
      <p:pic>
        <p:nvPicPr>
          <p:cNvPr id="110" name="Screen Shot 2024-07-22 at 1.12.45 PM.png" descr="Screen Shot 2024-07-22 at 1.12.45 PM.png"/>
          <p:cNvPicPr>
            <a:picLocks noChangeAspect="1"/>
          </p:cNvPicPr>
          <p:nvPr/>
        </p:nvPicPr>
        <p:blipFill>
          <a:blip r:embed="rId3">
            <a:extLst/>
          </a:blip>
          <a:srcRect l="0" t="13203" r="0" b="30280"/>
          <a:stretch>
            <a:fillRect/>
          </a:stretch>
        </p:blipFill>
        <p:spPr>
          <a:xfrm>
            <a:off x="587599" y="3744793"/>
            <a:ext cx="5289326" cy="28398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Screen Shot 2024-07-22 at 1.13.20 PM.png" descr="Screen Shot 2024-07-22 at 1.13.20 P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46015" y="4450072"/>
            <a:ext cx="5562072" cy="214803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Screen Shot 2024-07-22 at 1.12.45 PM.png" descr="Screen Shot 2024-07-22 at 1.12.45 PM.png"/>
          <p:cNvPicPr>
            <a:picLocks noChangeAspect="1"/>
          </p:cNvPicPr>
          <p:nvPr/>
        </p:nvPicPr>
        <p:blipFill>
          <a:blip r:embed="rId3">
            <a:extLst/>
          </a:blip>
          <a:srcRect l="0" t="69246" r="0" b="0"/>
          <a:stretch>
            <a:fillRect/>
          </a:stretch>
        </p:blipFill>
        <p:spPr>
          <a:xfrm>
            <a:off x="6032343" y="2906591"/>
            <a:ext cx="5578632" cy="15509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15" name="Content Placeholder 4" descr="Content Placeholder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2165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TextBox 6"/>
          <p:cNvSpPr txBox="1"/>
          <p:nvPr/>
        </p:nvSpPr>
        <p:spPr>
          <a:xfrm>
            <a:off x="1326925" y="39598"/>
            <a:ext cx="10058401" cy="612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PROPOSED ENFORCEMENT MECHANISM</a:t>
            </a:r>
          </a:p>
        </p:txBody>
      </p:sp>
      <p:sp>
        <p:nvSpPr>
          <p:cNvPr id="117" name="The Alliance has proposed Customer Average Interruption Duration Index (CAIDI), including major event days, as a standard for resilience projects to ensure that promised benefits actually materialize for customers.…"/>
          <p:cNvSpPr txBox="1"/>
          <p:nvPr/>
        </p:nvSpPr>
        <p:spPr>
          <a:xfrm>
            <a:off x="85353" y="917961"/>
            <a:ext cx="11906581" cy="396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The Alliance has proposed Customer Average Interruption Duration Index (CAIDI), </a:t>
            </a:r>
            <a:r>
              <a:rPr b="1"/>
              <a:t>including major event days</a:t>
            </a:r>
            <a:r>
              <a:t>,</a:t>
            </a:r>
            <a:r>
              <a:rPr b="1"/>
              <a:t> </a:t>
            </a:r>
            <a:r>
              <a:t>as </a:t>
            </a:r>
            <a:r>
              <a:t>a key metric</a:t>
            </a:r>
            <a:r>
              <a:t> for resilience projects to ensure that promised </a:t>
            </a:r>
            <a:r>
              <a:t>resilience improvements </a:t>
            </a:r>
            <a:r>
              <a:t>actually materialize for customers.</a:t>
            </a:r>
          </a:p>
          <a:p>
            <a:pPr>
              <a:defRPr sz="3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3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An enforcement mechanism should be structured as follows:</a:t>
            </a:r>
          </a:p>
          <a:p>
            <a:pPr lvl="1">
              <a:defRPr sz="3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 lvl="1" marL="681789" indent="-300789" algn="ctr">
              <a:buSzPct val="100000"/>
              <a:buChar char="-"/>
              <a:defRPr sz="19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18" name="For any year in which ENO’s CAIDI with major event days is between its target and its standard, ENO shall be found to be in compliance.…"/>
          <p:cNvSpPr txBox="1"/>
          <p:nvPr/>
        </p:nvSpPr>
        <p:spPr>
          <a:xfrm>
            <a:off x="838199" y="4072625"/>
            <a:ext cx="9533241" cy="2834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1" marL="681789" indent="-300789" algn="ctr">
              <a:buSzPct val="100000"/>
              <a:buChar char="-"/>
              <a:defRPr sz="22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For any year in which ENO’s CAIDI with major event days is between its target</a:t>
            </a:r>
            <a:r>
              <a:t> (desired performance)</a:t>
            </a:r>
            <a:r>
              <a:t> and its standard</a:t>
            </a:r>
            <a:r>
              <a:t> (minimum acceptable performance)</a:t>
            </a:r>
            <a:r>
              <a:t>, ENO shall be found to be in compliance.</a:t>
            </a:r>
          </a:p>
          <a:p>
            <a:pPr lvl="1" marL="681789" indent="-300789" algn="ctr">
              <a:buSzPct val="100000"/>
              <a:buChar char="-"/>
              <a:defRPr sz="22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 lvl="1" marL="681789" indent="-300789" algn="ctr">
              <a:buSzPct val="100000"/>
              <a:buChar char="-"/>
              <a:defRPr sz="22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For any year in which ENO’S CAIDI with major event days is higher than its standard, ENO shall be penalized for noncompliance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itle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21" name="Content Placeholder 4" descr="Content Placeholder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2165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TextBox 6"/>
          <p:cNvSpPr txBox="1"/>
          <p:nvPr/>
        </p:nvSpPr>
        <p:spPr>
          <a:xfrm>
            <a:off x="1326925" y="39598"/>
            <a:ext cx="10058401" cy="612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PRIORITY POPULATIONS</a:t>
            </a:r>
          </a:p>
        </p:txBody>
      </p:sp>
      <p:sp>
        <p:nvSpPr>
          <p:cNvPr id="123" name="Resilience projects should be prioritized along with equity in mind, considering factors such as:…"/>
          <p:cNvSpPr txBox="1"/>
          <p:nvPr/>
        </p:nvSpPr>
        <p:spPr>
          <a:xfrm>
            <a:off x="142709" y="1143081"/>
            <a:ext cx="11820691" cy="4904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Resilience</a:t>
            </a:r>
            <a:r>
              <a:t> investments that can reduce the frequency and duration of outages for priority populations</a:t>
            </a:r>
            <a:r>
              <a:t> should be </a:t>
            </a:r>
            <a:r>
              <a:t>implemented first</a:t>
            </a:r>
            <a:r>
              <a:t>, considering factors such as:</a:t>
            </a:r>
          </a:p>
          <a:p>
            <a:pPr>
              <a:defRPr sz="3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 lvl="1" marL="832183" indent="-451183">
              <a:buSzPct val="100000"/>
              <a:buChar char="-"/>
              <a:defRPr sz="27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Sociodemographic: income, age</a:t>
            </a:r>
          </a:p>
          <a:p>
            <a:pPr lvl="1" marL="832183" indent="-451183">
              <a:buSzPct val="100000"/>
              <a:buChar char="-"/>
              <a:defRPr sz="27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Health: disability, mobility, medical devices that rely on electricity for life support</a:t>
            </a:r>
          </a:p>
          <a:p>
            <a:pPr lvl="1" marL="832183" indent="-451183">
              <a:buSzPct val="100000"/>
              <a:buChar char="-"/>
              <a:defRPr sz="27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Climate: heat islands, low lying areas, locations facing the highest risks</a:t>
            </a:r>
          </a:p>
          <a:p>
            <a:pPr lvl="1" marL="832183" indent="-451183">
              <a:buSzPct val="100000"/>
              <a:buChar char="-"/>
              <a:defRPr sz="27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Oldest infrastructure: neighborhoods with more frequent/ longer outages due to the need for system upgrades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itle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26" name="Content Placeholder 4" descr="Content Placeholder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62165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TextBox 6"/>
          <p:cNvSpPr txBox="1"/>
          <p:nvPr/>
        </p:nvSpPr>
        <p:spPr>
          <a:xfrm>
            <a:off x="1208979" y="2906909"/>
            <a:ext cx="10058404" cy="612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QUESTIONS?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