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8" r:id="rId5"/>
    <p:sldId id="258" r:id="rId6"/>
    <p:sldId id="332" r:id="rId7"/>
    <p:sldId id="322" r:id="rId8"/>
    <p:sldId id="314" r:id="rId9"/>
    <p:sldId id="326" r:id="rId10"/>
    <p:sldId id="327" r:id="rId11"/>
    <p:sldId id="328" r:id="rId12"/>
    <p:sldId id="262" r:id="rId13"/>
    <p:sldId id="321" r:id="rId14"/>
    <p:sldId id="333" r:id="rId15"/>
    <p:sldId id="331" r:id="rId16"/>
    <p:sldId id="300"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C02F52-4F9F-49E8-A9C4-E37526F1B492}">
          <p14:sldIdLst>
            <p14:sldId id="268"/>
            <p14:sldId id="258"/>
            <p14:sldId id="332"/>
            <p14:sldId id="322"/>
            <p14:sldId id="314"/>
            <p14:sldId id="326"/>
            <p14:sldId id="327"/>
            <p14:sldId id="328"/>
            <p14:sldId id="262"/>
            <p14:sldId id="321"/>
            <p14:sldId id="333"/>
            <p14:sldId id="331"/>
            <p14:sldId id="300"/>
          </p14:sldIdLst>
        </p14:section>
      </p14:sectionLst>
    </p:ext>
    <p:ext uri="{EFAFB233-063F-42B5-8137-9DF3F51BA10A}">
      <p15:sldGuideLst xmlns:p15="http://schemas.microsoft.com/office/powerpoint/2012/main">
        <p15:guide id="1" orient="horz" pos="2874">
          <p15:clr>
            <a:srgbClr val="A4A3A4"/>
          </p15:clr>
        </p15:guide>
        <p15:guide id="2" orient="horz" pos="842">
          <p15:clr>
            <a:srgbClr val="A4A3A4"/>
          </p15:clr>
        </p15:guide>
        <p15:guide id="3" orient="horz" pos="167">
          <p15:clr>
            <a:srgbClr val="A4A3A4"/>
          </p15:clr>
        </p15:guide>
        <p15:guide id="4" orient="horz" pos="1128">
          <p15:clr>
            <a:srgbClr val="A4A3A4"/>
          </p15:clr>
        </p15:guide>
        <p15:guide id="5" orient="horz" pos="534">
          <p15:clr>
            <a:srgbClr val="A4A3A4"/>
          </p15:clr>
        </p15:guide>
        <p15:guide id="6" orient="horz" pos="1827">
          <p15:clr>
            <a:srgbClr val="A4A3A4"/>
          </p15:clr>
        </p15:guide>
        <p15:guide id="7" orient="horz" pos="2091">
          <p15:clr>
            <a:srgbClr val="A4A3A4"/>
          </p15:clr>
        </p15:guide>
        <p15:guide id="8" pos="5705">
          <p15:clr>
            <a:srgbClr val="A4A3A4"/>
          </p15:clr>
        </p15:guide>
        <p15:guide id="9" pos="5182">
          <p15:clr>
            <a:srgbClr val="A4A3A4"/>
          </p15:clr>
        </p15:guide>
        <p15:guide id="10" pos="57">
          <p15:clr>
            <a:srgbClr val="A4A3A4"/>
          </p15:clr>
        </p15:guide>
        <p15:guide id="11" pos="171">
          <p15:clr>
            <a:srgbClr val="A4A3A4"/>
          </p15:clr>
        </p15:guide>
        <p15:guide id="12" pos="5471">
          <p15:clr>
            <a:srgbClr val="A4A3A4"/>
          </p15:clr>
        </p15:guide>
        <p15:guide id="13" pos="2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4"/>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83" autoAdjust="0"/>
  </p:normalViewPr>
  <p:slideViewPr>
    <p:cSldViewPr snapToGrid="0">
      <p:cViewPr varScale="1">
        <p:scale>
          <a:sx n="90" d="100"/>
          <a:sy n="90" d="100"/>
        </p:scale>
        <p:origin x="600" y="52"/>
      </p:cViewPr>
      <p:guideLst>
        <p:guide orient="horz" pos="2874"/>
        <p:guide orient="horz" pos="842"/>
        <p:guide orient="horz" pos="167"/>
        <p:guide orient="horz" pos="1128"/>
        <p:guide orient="horz" pos="534"/>
        <p:guide orient="horz" pos="1827"/>
        <p:guide orient="horz" pos="2091"/>
        <p:guide pos="5705"/>
        <p:guide pos="5182"/>
        <p:guide pos="57"/>
        <p:guide pos="171"/>
        <p:guide pos="5471"/>
        <p:guide pos="261"/>
      </p:guideLst>
    </p:cSldViewPr>
  </p:slideViewPr>
  <p:notesTextViewPr>
    <p:cViewPr>
      <p:scale>
        <a:sx n="1" d="1"/>
        <a:sy n="1" d="1"/>
      </p:scale>
      <p:origin x="0" y="0"/>
    </p:cViewPr>
  </p:notesTextViewPr>
  <p:notesViewPr>
    <p:cSldViewPr snapToGrid="0">
      <p:cViewPr varScale="1">
        <p:scale>
          <a:sx n="99" d="100"/>
          <a:sy n="99"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851B2-1B61-4934-90A6-6175C68DF2E9}"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29E3F3B1-114B-4DD1-A390-CE048010DE80}">
      <dgm:prSet phldrT="[Text]" custT="1"/>
      <dgm:spPr/>
      <dgm:t>
        <a:bodyPr/>
        <a:lstStyle/>
        <a:p>
          <a:r>
            <a:rPr lang="en-US" sz="1800" b="1" dirty="0"/>
            <a:t>Empower economically vulnerable customers</a:t>
          </a:r>
        </a:p>
      </dgm:t>
    </dgm:pt>
    <dgm:pt modelId="{328B7643-1ED0-46E4-8E3A-8EACAC49CAD0}" type="parTrans" cxnId="{7FFBD097-5821-4469-B7EF-A451F3C9BB6B}">
      <dgm:prSet/>
      <dgm:spPr/>
      <dgm:t>
        <a:bodyPr/>
        <a:lstStyle/>
        <a:p>
          <a:endParaRPr lang="en-US"/>
        </a:p>
      </dgm:t>
    </dgm:pt>
    <dgm:pt modelId="{16D01C44-73A2-429E-99B6-4C4AED7D4B5A}" type="sibTrans" cxnId="{7FFBD097-5821-4469-B7EF-A451F3C9BB6B}">
      <dgm:prSet/>
      <dgm:spPr/>
      <dgm:t>
        <a:bodyPr/>
        <a:lstStyle/>
        <a:p>
          <a:endParaRPr lang="en-US"/>
        </a:p>
      </dgm:t>
    </dgm:pt>
    <dgm:pt modelId="{33AE88DC-F9B7-4FCC-8649-9ED30C61A95F}">
      <dgm:prSet phldrT="[Text]" custT="1"/>
      <dgm:spPr/>
      <dgm:t>
        <a:bodyPr/>
        <a:lstStyle/>
        <a:p>
          <a:r>
            <a:rPr lang="en-US" sz="1200" b="1" dirty="0"/>
            <a:t>Community Orgs.</a:t>
          </a:r>
        </a:p>
      </dgm:t>
    </dgm:pt>
    <dgm:pt modelId="{DF23E859-87DB-4087-A186-BC38BE2AD9D1}" type="parTrans" cxnId="{BEFDA027-E02F-4850-BBFC-3E098FC4F38E}">
      <dgm:prSet/>
      <dgm:spPr/>
      <dgm:t>
        <a:bodyPr/>
        <a:lstStyle/>
        <a:p>
          <a:endParaRPr lang="en-US"/>
        </a:p>
      </dgm:t>
    </dgm:pt>
    <dgm:pt modelId="{6143C84A-59BC-4558-BF40-81F5ADA9BC2C}" type="sibTrans" cxnId="{BEFDA027-E02F-4850-BBFC-3E098FC4F38E}">
      <dgm:prSet/>
      <dgm:spPr/>
      <dgm:t>
        <a:bodyPr/>
        <a:lstStyle/>
        <a:p>
          <a:endParaRPr lang="en-US"/>
        </a:p>
      </dgm:t>
    </dgm:pt>
    <dgm:pt modelId="{1D8B07F4-00E1-423D-9D7E-6112220A7062}">
      <dgm:prSet phldrT="[Text]" custT="1"/>
      <dgm:spPr/>
      <dgm:t>
        <a:bodyPr/>
        <a:lstStyle/>
        <a:p>
          <a:r>
            <a:rPr lang="en-US" sz="1200" b="1" dirty="0"/>
            <a:t>Target high need areas</a:t>
          </a:r>
        </a:p>
      </dgm:t>
    </dgm:pt>
    <dgm:pt modelId="{8A6E2E26-6003-443E-9B1A-0A24BDF92834}" type="parTrans" cxnId="{5C306EA8-C465-4C09-9626-2D000042F7E5}">
      <dgm:prSet/>
      <dgm:spPr/>
      <dgm:t>
        <a:bodyPr/>
        <a:lstStyle/>
        <a:p>
          <a:endParaRPr lang="en-US"/>
        </a:p>
      </dgm:t>
    </dgm:pt>
    <dgm:pt modelId="{46C882DC-FD7C-4008-83DC-367A7F3203EE}" type="sibTrans" cxnId="{5C306EA8-C465-4C09-9626-2D000042F7E5}">
      <dgm:prSet/>
      <dgm:spPr/>
      <dgm:t>
        <a:bodyPr/>
        <a:lstStyle/>
        <a:p>
          <a:endParaRPr lang="en-US"/>
        </a:p>
      </dgm:t>
    </dgm:pt>
    <dgm:pt modelId="{5B4E6100-9726-47BF-BBAD-567C0933F77B}">
      <dgm:prSet phldrT="[Text]" custT="1"/>
      <dgm:spPr/>
      <dgm:t>
        <a:bodyPr/>
        <a:lstStyle/>
        <a:p>
          <a:r>
            <a:rPr lang="en-US" sz="1200" b="1" dirty="0"/>
            <a:t>Energy Assistance Coord.</a:t>
          </a:r>
        </a:p>
      </dgm:t>
    </dgm:pt>
    <dgm:pt modelId="{68351A57-C897-44DB-908B-144C8FAF580C}" type="parTrans" cxnId="{4DCEF963-08AF-44EF-B9AE-6290EAAE467D}">
      <dgm:prSet/>
      <dgm:spPr/>
      <dgm:t>
        <a:bodyPr/>
        <a:lstStyle/>
        <a:p>
          <a:endParaRPr lang="en-US"/>
        </a:p>
      </dgm:t>
    </dgm:pt>
    <dgm:pt modelId="{0E40E4C9-CEA4-4A73-B852-992B19D5F7DC}" type="sibTrans" cxnId="{4DCEF963-08AF-44EF-B9AE-6290EAAE467D}">
      <dgm:prSet/>
      <dgm:spPr/>
      <dgm:t>
        <a:bodyPr/>
        <a:lstStyle/>
        <a:p>
          <a:endParaRPr lang="en-US"/>
        </a:p>
      </dgm:t>
    </dgm:pt>
    <dgm:pt modelId="{76F164F3-DFFD-42A4-9969-A318464409BB}">
      <dgm:prSet phldrT="[Text]" custT="1"/>
      <dgm:spPr/>
      <dgm:t>
        <a:bodyPr/>
        <a:lstStyle/>
        <a:p>
          <a:r>
            <a:rPr lang="en-US" sz="1200" b="1" dirty="0"/>
            <a:t>Trade ally growth</a:t>
          </a:r>
        </a:p>
      </dgm:t>
    </dgm:pt>
    <dgm:pt modelId="{33B15E25-3CFD-4CB6-9228-7B24A0FFCAC7}" type="parTrans" cxnId="{6165C8E0-4DD8-4FD3-A935-E26F33079315}">
      <dgm:prSet/>
      <dgm:spPr/>
      <dgm:t>
        <a:bodyPr/>
        <a:lstStyle/>
        <a:p>
          <a:endParaRPr lang="en-US"/>
        </a:p>
      </dgm:t>
    </dgm:pt>
    <dgm:pt modelId="{F8B842E9-CC13-4608-B3E1-FCD1DF8DF361}" type="sibTrans" cxnId="{6165C8E0-4DD8-4FD3-A935-E26F33079315}">
      <dgm:prSet/>
      <dgm:spPr/>
      <dgm:t>
        <a:bodyPr/>
        <a:lstStyle/>
        <a:p>
          <a:endParaRPr lang="en-US"/>
        </a:p>
      </dgm:t>
    </dgm:pt>
    <dgm:pt modelId="{D595CAE0-96F7-4145-A7A7-40E9457E9914}">
      <dgm:prSet phldrT="[Text]" custT="1"/>
      <dgm:spPr>
        <a:solidFill>
          <a:schemeClr val="bg2">
            <a:lumMod val="75000"/>
            <a:alpha val="50000"/>
          </a:schemeClr>
        </a:solidFill>
      </dgm:spPr>
      <dgm:t>
        <a:bodyPr/>
        <a:lstStyle/>
        <a:p>
          <a:r>
            <a:rPr lang="en-US" sz="1200" b="1" dirty="0"/>
            <a:t>In-home education</a:t>
          </a:r>
        </a:p>
      </dgm:t>
    </dgm:pt>
    <dgm:pt modelId="{52D21866-77F6-42C9-8EEB-92ACFA05D82F}" type="parTrans" cxnId="{8A1586C5-4ED1-4D56-BC56-939605CF4603}">
      <dgm:prSet/>
      <dgm:spPr/>
      <dgm:t>
        <a:bodyPr/>
        <a:lstStyle/>
        <a:p>
          <a:endParaRPr lang="en-US"/>
        </a:p>
      </dgm:t>
    </dgm:pt>
    <dgm:pt modelId="{FDB1845F-9553-4FFB-9AE5-EC40FEEEBE16}" type="sibTrans" cxnId="{8A1586C5-4ED1-4D56-BC56-939605CF4603}">
      <dgm:prSet/>
      <dgm:spPr/>
      <dgm:t>
        <a:bodyPr/>
        <a:lstStyle/>
        <a:p>
          <a:endParaRPr lang="en-US"/>
        </a:p>
      </dgm:t>
    </dgm:pt>
    <dgm:pt modelId="{C7484C47-D3DF-412D-96F3-83E67FB8DE82}" type="pres">
      <dgm:prSet presAssocID="{2EE851B2-1B61-4934-90A6-6175C68DF2E9}" presName="composite" presStyleCnt="0">
        <dgm:presLayoutVars>
          <dgm:chMax val="1"/>
          <dgm:dir/>
          <dgm:resizeHandles val="exact"/>
        </dgm:presLayoutVars>
      </dgm:prSet>
      <dgm:spPr/>
    </dgm:pt>
    <dgm:pt modelId="{DE468C83-5BE5-4C58-B430-B1AA08F60E44}" type="pres">
      <dgm:prSet presAssocID="{2EE851B2-1B61-4934-90A6-6175C68DF2E9}" presName="radial" presStyleCnt="0">
        <dgm:presLayoutVars>
          <dgm:animLvl val="ctr"/>
        </dgm:presLayoutVars>
      </dgm:prSet>
      <dgm:spPr/>
    </dgm:pt>
    <dgm:pt modelId="{B51B757D-C5D2-4673-84EA-986953DC5D51}" type="pres">
      <dgm:prSet presAssocID="{29E3F3B1-114B-4DD1-A390-CE048010DE80}" presName="centerShape" presStyleLbl="vennNode1" presStyleIdx="0" presStyleCnt="6"/>
      <dgm:spPr/>
    </dgm:pt>
    <dgm:pt modelId="{1E0741F0-7337-4B71-896B-869F6BBA471E}" type="pres">
      <dgm:prSet presAssocID="{33AE88DC-F9B7-4FCC-8649-9ED30C61A95F}" presName="node" presStyleLbl="vennNode1" presStyleIdx="1" presStyleCnt="6">
        <dgm:presLayoutVars>
          <dgm:bulletEnabled val="1"/>
        </dgm:presLayoutVars>
      </dgm:prSet>
      <dgm:spPr/>
    </dgm:pt>
    <dgm:pt modelId="{F55CC70D-7F60-43C2-9FEB-2D486426B9AD}" type="pres">
      <dgm:prSet presAssocID="{1D8B07F4-00E1-423D-9D7E-6112220A7062}" presName="node" presStyleLbl="vennNode1" presStyleIdx="2" presStyleCnt="6">
        <dgm:presLayoutVars>
          <dgm:bulletEnabled val="1"/>
        </dgm:presLayoutVars>
      </dgm:prSet>
      <dgm:spPr/>
    </dgm:pt>
    <dgm:pt modelId="{EBA1B926-15A8-4CB9-8AB1-237B98A423F9}" type="pres">
      <dgm:prSet presAssocID="{5B4E6100-9726-47BF-BBAD-567C0933F77B}" presName="node" presStyleLbl="vennNode1" presStyleIdx="3" presStyleCnt="6">
        <dgm:presLayoutVars>
          <dgm:bulletEnabled val="1"/>
        </dgm:presLayoutVars>
      </dgm:prSet>
      <dgm:spPr/>
    </dgm:pt>
    <dgm:pt modelId="{A6FC7EE4-932A-4D1B-82B9-5A15E784226C}" type="pres">
      <dgm:prSet presAssocID="{76F164F3-DFFD-42A4-9969-A318464409BB}" presName="node" presStyleLbl="vennNode1" presStyleIdx="4" presStyleCnt="6">
        <dgm:presLayoutVars>
          <dgm:bulletEnabled val="1"/>
        </dgm:presLayoutVars>
      </dgm:prSet>
      <dgm:spPr/>
    </dgm:pt>
    <dgm:pt modelId="{15679522-8C9F-4F1B-922D-B61F4B5638F0}" type="pres">
      <dgm:prSet presAssocID="{D595CAE0-96F7-4145-A7A7-40E9457E9914}" presName="node" presStyleLbl="vennNode1" presStyleIdx="5" presStyleCnt="6">
        <dgm:presLayoutVars>
          <dgm:bulletEnabled val="1"/>
        </dgm:presLayoutVars>
      </dgm:prSet>
      <dgm:spPr/>
    </dgm:pt>
  </dgm:ptLst>
  <dgm:cxnLst>
    <dgm:cxn modelId="{BEFDA027-E02F-4850-BBFC-3E098FC4F38E}" srcId="{29E3F3B1-114B-4DD1-A390-CE048010DE80}" destId="{33AE88DC-F9B7-4FCC-8649-9ED30C61A95F}" srcOrd="0" destOrd="0" parTransId="{DF23E859-87DB-4087-A186-BC38BE2AD9D1}" sibTransId="{6143C84A-59BC-4558-BF40-81F5ADA9BC2C}"/>
    <dgm:cxn modelId="{9B77C93A-8D0F-44B5-8FFF-4A0D62DB0362}" type="presOf" srcId="{5B4E6100-9726-47BF-BBAD-567C0933F77B}" destId="{EBA1B926-15A8-4CB9-8AB1-237B98A423F9}" srcOrd="0" destOrd="0" presId="urn:microsoft.com/office/officeart/2005/8/layout/radial3"/>
    <dgm:cxn modelId="{4DCEF963-08AF-44EF-B9AE-6290EAAE467D}" srcId="{29E3F3B1-114B-4DD1-A390-CE048010DE80}" destId="{5B4E6100-9726-47BF-BBAD-567C0933F77B}" srcOrd="2" destOrd="0" parTransId="{68351A57-C897-44DB-908B-144C8FAF580C}" sibTransId="{0E40E4C9-CEA4-4A73-B852-992B19D5F7DC}"/>
    <dgm:cxn modelId="{5DA4C957-04BB-4569-87E0-683E1FF3AD3E}" type="presOf" srcId="{2EE851B2-1B61-4934-90A6-6175C68DF2E9}" destId="{C7484C47-D3DF-412D-96F3-83E67FB8DE82}" srcOrd="0" destOrd="0" presId="urn:microsoft.com/office/officeart/2005/8/layout/radial3"/>
    <dgm:cxn modelId="{C96A5C85-C449-4EA1-8ABF-FE8897555FC2}" type="presOf" srcId="{D595CAE0-96F7-4145-A7A7-40E9457E9914}" destId="{15679522-8C9F-4F1B-922D-B61F4B5638F0}" srcOrd="0" destOrd="0" presId="urn:microsoft.com/office/officeart/2005/8/layout/radial3"/>
    <dgm:cxn modelId="{B86E1191-0B27-48BB-8EE7-38DBCA6162C2}" type="presOf" srcId="{76F164F3-DFFD-42A4-9969-A318464409BB}" destId="{A6FC7EE4-932A-4D1B-82B9-5A15E784226C}" srcOrd="0" destOrd="0" presId="urn:microsoft.com/office/officeart/2005/8/layout/radial3"/>
    <dgm:cxn modelId="{7FFBD097-5821-4469-B7EF-A451F3C9BB6B}" srcId="{2EE851B2-1B61-4934-90A6-6175C68DF2E9}" destId="{29E3F3B1-114B-4DD1-A390-CE048010DE80}" srcOrd="0" destOrd="0" parTransId="{328B7643-1ED0-46E4-8E3A-8EACAC49CAD0}" sibTransId="{16D01C44-73A2-429E-99B6-4C4AED7D4B5A}"/>
    <dgm:cxn modelId="{5C306EA8-C465-4C09-9626-2D000042F7E5}" srcId="{29E3F3B1-114B-4DD1-A390-CE048010DE80}" destId="{1D8B07F4-00E1-423D-9D7E-6112220A7062}" srcOrd="1" destOrd="0" parTransId="{8A6E2E26-6003-443E-9B1A-0A24BDF92834}" sibTransId="{46C882DC-FD7C-4008-83DC-367A7F3203EE}"/>
    <dgm:cxn modelId="{3AF31BC1-B20F-4CED-BB1F-10D915C5153D}" type="presOf" srcId="{29E3F3B1-114B-4DD1-A390-CE048010DE80}" destId="{B51B757D-C5D2-4673-84EA-986953DC5D51}" srcOrd="0" destOrd="0" presId="urn:microsoft.com/office/officeart/2005/8/layout/radial3"/>
    <dgm:cxn modelId="{8A1586C5-4ED1-4D56-BC56-939605CF4603}" srcId="{29E3F3B1-114B-4DD1-A390-CE048010DE80}" destId="{D595CAE0-96F7-4145-A7A7-40E9457E9914}" srcOrd="4" destOrd="0" parTransId="{52D21866-77F6-42C9-8EEB-92ACFA05D82F}" sibTransId="{FDB1845F-9553-4FFB-9AE5-EC40FEEEBE16}"/>
    <dgm:cxn modelId="{6165C8E0-4DD8-4FD3-A935-E26F33079315}" srcId="{29E3F3B1-114B-4DD1-A390-CE048010DE80}" destId="{76F164F3-DFFD-42A4-9969-A318464409BB}" srcOrd="3" destOrd="0" parTransId="{33B15E25-3CFD-4CB6-9228-7B24A0FFCAC7}" sibTransId="{F8B842E9-CC13-4608-B3E1-FCD1DF8DF361}"/>
    <dgm:cxn modelId="{34FDC5EB-96A2-44FE-B149-1C9B11273BCA}" type="presOf" srcId="{33AE88DC-F9B7-4FCC-8649-9ED30C61A95F}" destId="{1E0741F0-7337-4B71-896B-869F6BBA471E}" srcOrd="0" destOrd="0" presId="urn:microsoft.com/office/officeart/2005/8/layout/radial3"/>
    <dgm:cxn modelId="{900820EC-E865-4FAD-8758-D0427D0AAE00}" type="presOf" srcId="{1D8B07F4-00E1-423D-9D7E-6112220A7062}" destId="{F55CC70D-7F60-43C2-9FEB-2D486426B9AD}" srcOrd="0" destOrd="0" presId="urn:microsoft.com/office/officeart/2005/8/layout/radial3"/>
    <dgm:cxn modelId="{1A876A9C-EF84-4716-AEDA-541966FA6254}" type="presParOf" srcId="{C7484C47-D3DF-412D-96F3-83E67FB8DE82}" destId="{DE468C83-5BE5-4C58-B430-B1AA08F60E44}" srcOrd="0" destOrd="0" presId="urn:microsoft.com/office/officeart/2005/8/layout/radial3"/>
    <dgm:cxn modelId="{B2FC8B8E-EFB9-4446-A16A-4F4A66F44A90}" type="presParOf" srcId="{DE468C83-5BE5-4C58-B430-B1AA08F60E44}" destId="{B51B757D-C5D2-4673-84EA-986953DC5D51}" srcOrd="0" destOrd="0" presId="urn:microsoft.com/office/officeart/2005/8/layout/radial3"/>
    <dgm:cxn modelId="{A618BB74-D686-4C18-A50C-9CEB07440467}" type="presParOf" srcId="{DE468C83-5BE5-4C58-B430-B1AA08F60E44}" destId="{1E0741F0-7337-4B71-896B-869F6BBA471E}" srcOrd="1" destOrd="0" presId="urn:microsoft.com/office/officeart/2005/8/layout/radial3"/>
    <dgm:cxn modelId="{B3E7A6D6-59BB-4A5B-ADC5-2C6642F5D6D1}" type="presParOf" srcId="{DE468C83-5BE5-4C58-B430-B1AA08F60E44}" destId="{F55CC70D-7F60-43C2-9FEB-2D486426B9AD}" srcOrd="2" destOrd="0" presId="urn:microsoft.com/office/officeart/2005/8/layout/radial3"/>
    <dgm:cxn modelId="{1E4C04B5-CA90-475B-9A50-B577848F2CA1}" type="presParOf" srcId="{DE468C83-5BE5-4C58-B430-B1AA08F60E44}" destId="{EBA1B926-15A8-4CB9-8AB1-237B98A423F9}" srcOrd="3" destOrd="0" presId="urn:microsoft.com/office/officeart/2005/8/layout/radial3"/>
    <dgm:cxn modelId="{6DB4FC70-8920-433B-AC0A-F4345D368FDB}" type="presParOf" srcId="{DE468C83-5BE5-4C58-B430-B1AA08F60E44}" destId="{A6FC7EE4-932A-4D1B-82B9-5A15E784226C}" srcOrd="4" destOrd="0" presId="urn:microsoft.com/office/officeart/2005/8/layout/radial3"/>
    <dgm:cxn modelId="{CAC4B7B1-A555-461F-BC8A-02BEC415E9D1}" type="presParOf" srcId="{DE468C83-5BE5-4C58-B430-B1AA08F60E44}" destId="{15679522-8C9F-4F1B-922D-B61F4B5638F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17B3A4-5195-463A-A0A6-3E857F92FD3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5555DE44-82CF-4396-8924-7876AC93BEBC}">
      <dgm:prSet phldrT="[Text]" custT="1"/>
      <dgm:spPr>
        <a:solidFill>
          <a:schemeClr val="accent1">
            <a:lumMod val="50000"/>
          </a:schemeClr>
        </a:solidFill>
      </dgm:spPr>
      <dgm:t>
        <a:bodyPr/>
        <a:lstStyle/>
        <a:p>
          <a:r>
            <a:rPr lang="en-US" sz="1400" b="1" dirty="0"/>
            <a:t>Products &amp; Services</a:t>
          </a:r>
        </a:p>
      </dgm:t>
    </dgm:pt>
    <dgm:pt modelId="{DB3826AB-B422-4D8C-BC07-69911F43ED59}" type="parTrans" cxnId="{052EE6F4-1916-45F7-B08E-3504C0100761}">
      <dgm:prSet/>
      <dgm:spPr/>
      <dgm:t>
        <a:bodyPr/>
        <a:lstStyle/>
        <a:p>
          <a:endParaRPr lang="en-US" sz="2800"/>
        </a:p>
      </dgm:t>
    </dgm:pt>
    <dgm:pt modelId="{87BDD40D-17E6-48E9-9E32-92CEA09B1C91}" type="sibTrans" cxnId="{052EE6F4-1916-45F7-B08E-3504C0100761}">
      <dgm:prSet/>
      <dgm:spPr/>
      <dgm:t>
        <a:bodyPr/>
        <a:lstStyle/>
        <a:p>
          <a:endParaRPr lang="en-US" sz="2800"/>
        </a:p>
      </dgm:t>
    </dgm:pt>
    <dgm:pt modelId="{6687B2C8-6CEB-4768-9D04-BDA888D6F9AD}">
      <dgm:prSet phldrT="[Text]" custT="1"/>
      <dgm:spPr/>
      <dgm:t>
        <a:bodyPr/>
        <a:lstStyle/>
        <a:p>
          <a:r>
            <a:rPr lang="en-US" sz="900" b="1" dirty="0"/>
            <a:t>Community Organizations</a:t>
          </a:r>
        </a:p>
      </dgm:t>
    </dgm:pt>
    <dgm:pt modelId="{6C222144-5BA8-40AC-AE0E-97FC06983376}" type="parTrans" cxnId="{F47DBABE-18C9-44A8-B2CD-B195A23646BE}">
      <dgm:prSet/>
      <dgm:spPr/>
      <dgm:t>
        <a:bodyPr/>
        <a:lstStyle/>
        <a:p>
          <a:endParaRPr lang="en-US" sz="2800"/>
        </a:p>
      </dgm:t>
    </dgm:pt>
    <dgm:pt modelId="{C35DF586-B7E5-4B71-9841-30C2B541E8DB}" type="sibTrans" cxnId="{F47DBABE-18C9-44A8-B2CD-B195A23646BE}">
      <dgm:prSet/>
      <dgm:spPr/>
      <dgm:t>
        <a:bodyPr/>
        <a:lstStyle/>
        <a:p>
          <a:endParaRPr lang="en-US" sz="2800"/>
        </a:p>
      </dgm:t>
    </dgm:pt>
    <dgm:pt modelId="{4303D3AE-5CD6-4979-9C6B-A34502C80150}">
      <dgm:prSet phldrT="[Text]" custT="1"/>
      <dgm:spPr/>
      <dgm:t>
        <a:bodyPr/>
        <a:lstStyle/>
        <a:p>
          <a:r>
            <a:rPr lang="en-US" sz="900" b="1" dirty="0"/>
            <a:t>Local Leaders</a:t>
          </a:r>
        </a:p>
      </dgm:t>
    </dgm:pt>
    <dgm:pt modelId="{F56F743A-B035-4A4C-9017-C555F482C882}" type="parTrans" cxnId="{D597F771-C21E-4994-AC03-AE1B1B1646B6}">
      <dgm:prSet/>
      <dgm:spPr/>
      <dgm:t>
        <a:bodyPr/>
        <a:lstStyle/>
        <a:p>
          <a:endParaRPr lang="en-US" sz="2800"/>
        </a:p>
      </dgm:t>
    </dgm:pt>
    <dgm:pt modelId="{BFFA4C8F-61EE-416D-B17F-F274F410EAC7}" type="sibTrans" cxnId="{D597F771-C21E-4994-AC03-AE1B1B1646B6}">
      <dgm:prSet/>
      <dgm:spPr/>
      <dgm:t>
        <a:bodyPr/>
        <a:lstStyle/>
        <a:p>
          <a:endParaRPr lang="en-US" sz="2800"/>
        </a:p>
      </dgm:t>
    </dgm:pt>
    <dgm:pt modelId="{48BC2385-00BC-45EA-846C-E5D9C0CAE0FD}">
      <dgm:prSet phldrT="[Text]" custT="1"/>
      <dgm:spPr/>
      <dgm:t>
        <a:bodyPr/>
        <a:lstStyle/>
        <a:p>
          <a:r>
            <a:rPr lang="en-US" sz="900" b="1" dirty="0"/>
            <a:t>Businesses</a:t>
          </a:r>
        </a:p>
      </dgm:t>
    </dgm:pt>
    <dgm:pt modelId="{762BA2FE-ADB9-4449-B1FB-70654C6CC5EB}" type="parTrans" cxnId="{549F1774-ABD4-4EA5-8FCA-D574C1A1D609}">
      <dgm:prSet/>
      <dgm:spPr/>
      <dgm:t>
        <a:bodyPr/>
        <a:lstStyle/>
        <a:p>
          <a:endParaRPr lang="en-US" sz="2800"/>
        </a:p>
      </dgm:t>
    </dgm:pt>
    <dgm:pt modelId="{C2DC91CB-BC20-47F4-B4AA-6F6ED1FCD1B1}" type="sibTrans" cxnId="{549F1774-ABD4-4EA5-8FCA-D574C1A1D609}">
      <dgm:prSet/>
      <dgm:spPr/>
      <dgm:t>
        <a:bodyPr/>
        <a:lstStyle/>
        <a:p>
          <a:endParaRPr lang="en-US" sz="2800"/>
        </a:p>
      </dgm:t>
    </dgm:pt>
    <dgm:pt modelId="{95F70DC9-D170-4CDB-A8DD-FAB1195E5CC5}">
      <dgm:prSet phldrT="[Text]" custT="1"/>
      <dgm:spPr/>
      <dgm:t>
        <a:bodyPr/>
        <a:lstStyle/>
        <a:p>
          <a:r>
            <a:rPr lang="en-US" sz="900" b="1" dirty="0"/>
            <a:t>Residents</a:t>
          </a:r>
        </a:p>
      </dgm:t>
    </dgm:pt>
    <dgm:pt modelId="{74E6D3DD-4487-4E39-A1A3-B9AE877C79DB}" type="parTrans" cxnId="{900E41F1-C7DC-4084-A709-48A94BA7DAB0}">
      <dgm:prSet/>
      <dgm:spPr/>
      <dgm:t>
        <a:bodyPr/>
        <a:lstStyle/>
        <a:p>
          <a:endParaRPr lang="en-US" sz="2800"/>
        </a:p>
      </dgm:t>
    </dgm:pt>
    <dgm:pt modelId="{61EE71B1-9B53-4A02-8149-2E175A70CAA5}" type="sibTrans" cxnId="{900E41F1-C7DC-4084-A709-48A94BA7DAB0}">
      <dgm:prSet/>
      <dgm:spPr/>
      <dgm:t>
        <a:bodyPr/>
        <a:lstStyle/>
        <a:p>
          <a:endParaRPr lang="en-US" sz="2800"/>
        </a:p>
      </dgm:t>
    </dgm:pt>
    <dgm:pt modelId="{3C66A263-D55E-4BA1-89F1-87DB729507A1}">
      <dgm:prSet custT="1"/>
      <dgm:spPr/>
      <dgm:t>
        <a:bodyPr/>
        <a:lstStyle/>
        <a:p>
          <a:r>
            <a:rPr lang="en-US" sz="900" b="1" dirty="0"/>
            <a:t>Civic/</a:t>
          </a:r>
        </a:p>
        <a:p>
          <a:r>
            <a:rPr lang="en-US" sz="900" b="1" dirty="0"/>
            <a:t>Municipal </a:t>
          </a:r>
        </a:p>
      </dgm:t>
    </dgm:pt>
    <dgm:pt modelId="{A554511E-4B56-4613-ABB4-51A24C54860B}" type="parTrans" cxnId="{2C7CD236-64CE-4BCA-85A3-CEA03D96773C}">
      <dgm:prSet/>
      <dgm:spPr/>
      <dgm:t>
        <a:bodyPr/>
        <a:lstStyle/>
        <a:p>
          <a:endParaRPr lang="en-US" sz="2800"/>
        </a:p>
      </dgm:t>
    </dgm:pt>
    <dgm:pt modelId="{77AC321D-D75A-4D32-A7D2-3615C4E4A3A1}" type="sibTrans" cxnId="{2C7CD236-64CE-4BCA-85A3-CEA03D96773C}">
      <dgm:prSet/>
      <dgm:spPr/>
      <dgm:t>
        <a:bodyPr/>
        <a:lstStyle/>
        <a:p>
          <a:endParaRPr lang="en-US" sz="2800"/>
        </a:p>
      </dgm:t>
    </dgm:pt>
    <dgm:pt modelId="{6B5325D9-B5BA-495C-BF39-09AE93311B12}" type="pres">
      <dgm:prSet presAssocID="{A717B3A4-5195-463A-A0A6-3E857F92FD3B}" presName="Name0" presStyleCnt="0">
        <dgm:presLayoutVars>
          <dgm:chMax val="1"/>
          <dgm:dir/>
          <dgm:animLvl val="ctr"/>
          <dgm:resizeHandles val="exact"/>
        </dgm:presLayoutVars>
      </dgm:prSet>
      <dgm:spPr/>
    </dgm:pt>
    <dgm:pt modelId="{7E326FCA-492F-4960-8AB6-99BFAE829EB3}" type="pres">
      <dgm:prSet presAssocID="{5555DE44-82CF-4396-8924-7876AC93BEBC}" presName="centerShape" presStyleLbl="node0" presStyleIdx="0" presStyleCnt="1"/>
      <dgm:spPr/>
    </dgm:pt>
    <dgm:pt modelId="{07BDA1F2-2167-4058-9CC6-CABF8D816DD3}" type="pres">
      <dgm:prSet presAssocID="{6687B2C8-6CEB-4768-9D04-BDA888D6F9AD}" presName="node" presStyleLbl="node1" presStyleIdx="0" presStyleCnt="5" custScaleX="113146" custScaleY="116618">
        <dgm:presLayoutVars>
          <dgm:bulletEnabled val="1"/>
        </dgm:presLayoutVars>
      </dgm:prSet>
      <dgm:spPr/>
    </dgm:pt>
    <dgm:pt modelId="{406DE254-E35C-407B-B4F3-141417E0C562}" type="pres">
      <dgm:prSet presAssocID="{6687B2C8-6CEB-4768-9D04-BDA888D6F9AD}" presName="dummy" presStyleCnt="0"/>
      <dgm:spPr/>
    </dgm:pt>
    <dgm:pt modelId="{37599864-5D14-4C4A-B1B0-C6677031D2D4}" type="pres">
      <dgm:prSet presAssocID="{C35DF586-B7E5-4B71-9841-30C2B541E8DB}" presName="sibTrans" presStyleLbl="sibTrans2D1" presStyleIdx="0" presStyleCnt="5"/>
      <dgm:spPr/>
    </dgm:pt>
    <dgm:pt modelId="{E75709E2-012A-4912-A44F-E5312499BD0E}" type="pres">
      <dgm:prSet presAssocID="{3C66A263-D55E-4BA1-89F1-87DB729507A1}" presName="node" presStyleLbl="node1" presStyleIdx="1" presStyleCnt="5">
        <dgm:presLayoutVars>
          <dgm:bulletEnabled val="1"/>
        </dgm:presLayoutVars>
      </dgm:prSet>
      <dgm:spPr/>
    </dgm:pt>
    <dgm:pt modelId="{ED36D695-C670-45AB-ADC7-8327C974D08D}" type="pres">
      <dgm:prSet presAssocID="{3C66A263-D55E-4BA1-89F1-87DB729507A1}" presName="dummy" presStyleCnt="0"/>
      <dgm:spPr/>
    </dgm:pt>
    <dgm:pt modelId="{40059B28-A0DE-4C00-984B-9D4C48524D92}" type="pres">
      <dgm:prSet presAssocID="{77AC321D-D75A-4D32-A7D2-3615C4E4A3A1}" presName="sibTrans" presStyleLbl="sibTrans2D1" presStyleIdx="1" presStyleCnt="5"/>
      <dgm:spPr/>
    </dgm:pt>
    <dgm:pt modelId="{8E42D247-1455-41F2-956D-D93BEEF2A9AB}" type="pres">
      <dgm:prSet presAssocID="{4303D3AE-5CD6-4979-9C6B-A34502C80150}" presName="node" presStyleLbl="node1" presStyleIdx="2" presStyleCnt="5">
        <dgm:presLayoutVars>
          <dgm:bulletEnabled val="1"/>
        </dgm:presLayoutVars>
      </dgm:prSet>
      <dgm:spPr/>
    </dgm:pt>
    <dgm:pt modelId="{FE880E2C-AC96-477B-9567-F8756B3C1520}" type="pres">
      <dgm:prSet presAssocID="{4303D3AE-5CD6-4979-9C6B-A34502C80150}" presName="dummy" presStyleCnt="0"/>
      <dgm:spPr/>
    </dgm:pt>
    <dgm:pt modelId="{C8916F58-3DB8-4FAD-920F-E30C0600D664}" type="pres">
      <dgm:prSet presAssocID="{BFFA4C8F-61EE-416D-B17F-F274F410EAC7}" presName="sibTrans" presStyleLbl="sibTrans2D1" presStyleIdx="2" presStyleCnt="5"/>
      <dgm:spPr/>
    </dgm:pt>
    <dgm:pt modelId="{FC5F8180-624D-4A91-8B1C-F13877F4B26B}" type="pres">
      <dgm:prSet presAssocID="{48BC2385-00BC-45EA-846C-E5D9C0CAE0FD}" presName="node" presStyleLbl="node1" presStyleIdx="3" presStyleCnt="5">
        <dgm:presLayoutVars>
          <dgm:bulletEnabled val="1"/>
        </dgm:presLayoutVars>
      </dgm:prSet>
      <dgm:spPr/>
    </dgm:pt>
    <dgm:pt modelId="{11FDD0E1-1B35-457C-B846-B560D9304832}" type="pres">
      <dgm:prSet presAssocID="{48BC2385-00BC-45EA-846C-E5D9C0CAE0FD}" presName="dummy" presStyleCnt="0"/>
      <dgm:spPr/>
    </dgm:pt>
    <dgm:pt modelId="{14C9856F-C08D-4C35-B41A-ED129AA867D4}" type="pres">
      <dgm:prSet presAssocID="{C2DC91CB-BC20-47F4-B4AA-6F6ED1FCD1B1}" presName="sibTrans" presStyleLbl="sibTrans2D1" presStyleIdx="3" presStyleCnt="5"/>
      <dgm:spPr/>
    </dgm:pt>
    <dgm:pt modelId="{0ECBC577-4788-4562-9981-B41036A876BE}" type="pres">
      <dgm:prSet presAssocID="{95F70DC9-D170-4CDB-A8DD-FAB1195E5CC5}" presName="node" presStyleLbl="node1" presStyleIdx="4" presStyleCnt="5">
        <dgm:presLayoutVars>
          <dgm:bulletEnabled val="1"/>
        </dgm:presLayoutVars>
      </dgm:prSet>
      <dgm:spPr/>
    </dgm:pt>
    <dgm:pt modelId="{EF0C75AC-E76D-49C3-BC99-D8B9B7B1166A}" type="pres">
      <dgm:prSet presAssocID="{95F70DC9-D170-4CDB-A8DD-FAB1195E5CC5}" presName="dummy" presStyleCnt="0"/>
      <dgm:spPr/>
    </dgm:pt>
    <dgm:pt modelId="{0DA84A08-72F2-4033-84F7-3E78882510A8}" type="pres">
      <dgm:prSet presAssocID="{61EE71B1-9B53-4A02-8149-2E175A70CAA5}" presName="sibTrans" presStyleLbl="sibTrans2D1" presStyleIdx="4" presStyleCnt="5"/>
      <dgm:spPr/>
    </dgm:pt>
  </dgm:ptLst>
  <dgm:cxnLst>
    <dgm:cxn modelId="{5E1DA818-34C6-438B-AD89-51EF6CD8F3C2}" type="presOf" srcId="{61EE71B1-9B53-4A02-8149-2E175A70CAA5}" destId="{0DA84A08-72F2-4033-84F7-3E78882510A8}" srcOrd="0" destOrd="0" presId="urn:microsoft.com/office/officeart/2005/8/layout/radial6"/>
    <dgm:cxn modelId="{1953552C-057B-4748-A916-5D06BB26BDC0}" type="presOf" srcId="{C2DC91CB-BC20-47F4-B4AA-6F6ED1FCD1B1}" destId="{14C9856F-C08D-4C35-B41A-ED129AA867D4}" srcOrd="0" destOrd="0" presId="urn:microsoft.com/office/officeart/2005/8/layout/radial6"/>
    <dgm:cxn modelId="{A24E2B33-7278-479D-83DF-16D21278F1A0}" type="presOf" srcId="{C35DF586-B7E5-4B71-9841-30C2B541E8DB}" destId="{37599864-5D14-4C4A-B1B0-C6677031D2D4}" srcOrd="0" destOrd="0" presId="urn:microsoft.com/office/officeart/2005/8/layout/radial6"/>
    <dgm:cxn modelId="{2C7CD236-64CE-4BCA-85A3-CEA03D96773C}" srcId="{5555DE44-82CF-4396-8924-7876AC93BEBC}" destId="{3C66A263-D55E-4BA1-89F1-87DB729507A1}" srcOrd="1" destOrd="0" parTransId="{A554511E-4B56-4613-ABB4-51A24C54860B}" sibTransId="{77AC321D-D75A-4D32-A7D2-3615C4E4A3A1}"/>
    <dgm:cxn modelId="{FACFA25D-44E8-4AAB-85E7-3659F1CC83C6}" type="presOf" srcId="{3C66A263-D55E-4BA1-89F1-87DB729507A1}" destId="{E75709E2-012A-4912-A44F-E5312499BD0E}" srcOrd="0" destOrd="0" presId="urn:microsoft.com/office/officeart/2005/8/layout/radial6"/>
    <dgm:cxn modelId="{8ADB1165-EBD7-4CA4-A3EB-51A1BBCEBBF3}" type="presOf" srcId="{48BC2385-00BC-45EA-846C-E5D9C0CAE0FD}" destId="{FC5F8180-624D-4A91-8B1C-F13877F4B26B}" srcOrd="0" destOrd="0" presId="urn:microsoft.com/office/officeart/2005/8/layout/radial6"/>
    <dgm:cxn modelId="{2849DD69-B265-440C-9402-AC312E060306}" type="presOf" srcId="{A717B3A4-5195-463A-A0A6-3E857F92FD3B}" destId="{6B5325D9-B5BA-495C-BF39-09AE93311B12}" srcOrd="0" destOrd="0" presId="urn:microsoft.com/office/officeart/2005/8/layout/radial6"/>
    <dgm:cxn modelId="{F3492650-9736-4CA9-870D-4B98116D0EC1}" type="presOf" srcId="{6687B2C8-6CEB-4768-9D04-BDA888D6F9AD}" destId="{07BDA1F2-2167-4058-9CC6-CABF8D816DD3}" srcOrd="0" destOrd="0" presId="urn:microsoft.com/office/officeart/2005/8/layout/radial6"/>
    <dgm:cxn modelId="{D597F771-C21E-4994-AC03-AE1B1B1646B6}" srcId="{5555DE44-82CF-4396-8924-7876AC93BEBC}" destId="{4303D3AE-5CD6-4979-9C6B-A34502C80150}" srcOrd="2" destOrd="0" parTransId="{F56F743A-B035-4A4C-9017-C555F482C882}" sibTransId="{BFFA4C8F-61EE-416D-B17F-F274F410EAC7}"/>
    <dgm:cxn modelId="{549F1774-ABD4-4EA5-8FCA-D574C1A1D609}" srcId="{5555DE44-82CF-4396-8924-7876AC93BEBC}" destId="{48BC2385-00BC-45EA-846C-E5D9C0CAE0FD}" srcOrd="3" destOrd="0" parTransId="{762BA2FE-ADB9-4449-B1FB-70654C6CC5EB}" sibTransId="{C2DC91CB-BC20-47F4-B4AA-6F6ED1FCD1B1}"/>
    <dgm:cxn modelId="{29141C7B-D0EE-41EF-9BEF-A679B8C3E822}" type="presOf" srcId="{95F70DC9-D170-4CDB-A8DD-FAB1195E5CC5}" destId="{0ECBC577-4788-4562-9981-B41036A876BE}" srcOrd="0" destOrd="0" presId="urn:microsoft.com/office/officeart/2005/8/layout/radial6"/>
    <dgm:cxn modelId="{7D4F1081-4505-4C86-802D-37EE88A1CA90}" type="presOf" srcId="{5555DE44-82CF-4396-8924-7876AC93BEBC}" destId="{7E326FCA-492F-4960-8AB6-99BFAE829EB3}" srcOrd="0" destOrd="0" presId="urn:microsoft.com/office/officeart/2005/8/layout/radial6"/>
    <dgm:cxn modelId="{F47DBABE-18C9-44A8-B2CD-B195A23646BE}" srcId="{5555DE44-82CF-4396-8924-7876AC93BEBC}" destId="{6687B2C8-6CEB-4768-9D04-BDA888D6F9AD}" srcOrd="0" destOrd="0" parTransId="{6C222144-5BA8-40AC-AE0E-97FC06983376}" sibTransId="{C35DF586-B7E5-4B71-9841-30C2B541E8DB}"/>
    <dgm:cxn modelId="{6692B2C0-D6C3-4139-B0A4-819DB912D5F1}" type="presOf" srcId="{4303D3AE-5CD6-4979-9C6B-A34502C80150}" destId="{8E42D247-1455-41F2-956D-D93BEEF2A9AB}" srcOrd="0" destOrd="0" presId="urn:microsoft.com/office/officeart/2005/8/layout/radial6"/>
    <dgm:cxn modelId="{FE3CB1C3-9ABF-4CDD-92D9-2ED65AAE497F}" type="presOf" srcId="{BFFA4C8F-61EE-416D-B17F-F274F410EAC7}" destId="{C8916F58-3DB8-4FAD-920F-E30C0600D664}" srcOrd="0" destOrd="0" presId="urn:microsoft.com/office/officeart/2005/8/layout/radial6"/>
    <dgm:cxn modelId="{88E5BFC8-F8D0-47B0-9606-BC571921EAF7}" type="presOf" srcId="{77AC321D-D75A-4D32-A7D2-3615C4E4A3A1}" destId="{40059B28-A0DE-4C00-984B-9D4C48524D92}" srcOrd="0" destOrd="0" presId="urn:microsoft.com/office/officeart/2005/8/layout/radial6"/>
    <dgm:cxn modelId="{900E41F1-C7DC-4084-A709-48A94BA7DAB0}" srcId="{5555DE44-82CF-4396-8924-7876AC93BEBC}" destId="{95F70DC9-D170-4CDB-A8DD-FAB1195E5CC5}" srcOrd="4" destOrd="0" parTransId="{74E6D3DD-4487-4E39-A1A3-B9AE877C79DB}" sibTransId="{61EE71B1-9B53-4A02-8149-2E175A70CAA5}"/>
    <dgm:cxn modelId="{052EE6F4-1916-45F7-B08E-3504C0100761}" srcId="{A717B3A4-5195-463A-A0A6-3E857F92FD3B}" destId="{5555DE44-82CF-4396-8924-7876AC93BEBC}" srcOrd="0" destOrd="0" parTransId="{DB3826AB-B422-4D8C-BC07-69911F43ED59}" sibTransId="{87BDD40D-17E6-48E9-9E32-92CEA09B1C91}"/>
    <dgm:cxn modelId="{25F2324F-853A-4D43-8598-00699B3EDE4E}" type="presParOf" srcId="{6B5325D9-B5BA-495C-BF39-09AE93311B12}" destId="{7E326FCA-492F-4960-8AB6-99BFAE829EB3}" srcOrd="0" destOrd="0" presId="urn:microsoft.com/office/officeart/2005/8/layout/radial6"/>
    <dgm:cxn modelId="{D3CEBA7C-DCD2-4119-AC41-591734467416}" type="presParOf" srcId="{6B5325D9-B5BA-495C-BF39-09AE93311B12}" destId="{07BDA1F2-2167-4058-9CC6-CABF8D816DD3}" srcOrd="1" destOrd="0" presId="urn:microsoft.com/office/officeart/2005/8/layout/radial6"/>
    <dgm:cxn modelId="{666C2A2B-3596-46DC-AFAA-C58C147F8D46}" type="presParOf" srcId="{6B5325D9-B5BA-495C-BF39-09AE93311B12}" destId="{406DE254-E35C-407B-B4F3-141417E0C562}" srcOrd="2" destOrd="0" presId="urn:microsoft.com/office/officeart/2005/8/layout/radial6"/>
    <dgm:cxn modelId="{D6621ED7-68AF-4B08-B486-75B937DC2871}" type="presParOf" srcId="{6B5325D9-B5BA-495C-BF39-09AE93311B12}" destId="{37599864-5D14-4C4A-B1B0-C6677031D2D4}" srcOrd="3" destOrd="0" presId="urn:microsoft.com/office/officeart/2005/8/layout/radial6"/>
    <dgm:cxn modelId="{4116C111-FB83-44ED-94C8-B237F2B11434}" type="presParOf" srcId="{6B5325D9-B5BA-495C-BF39-09AE93311B12}" destId="{E75709E2-012A-4912-A44F-E5312499BD0E}" srcOrd="4" destOrd="0" presId="urn:microsoft.com/office/officeart/2005/8/layout/radial6"/>
    <dgm:cxn modelId="{DDE6BCCB-FCDB-4879-8847-C7345D49F257}" type="presParOf" srcId="{6B5325D9-B5BA-495C-BF39-09AE93311B12}" destId="{ED36D695-C670-45AB-ADC7-8327C974D08D}" srcOrd="5" destOrd="0" presId="urn:microsoft.com/office/officeart/2005/8/layout/radial6"/>
    <dgm:cxn modelId="{90E851AA-5883-4168-AE99-30F59F35CE92}" type="presParOf" srcId="{6B5325D9-B5BA-495C-BF39-09AE93311B12}" destId="{40059B28-A0DE-4C00-984B-9D4C48524D92}" srcOrd="6" destOrd="0" presId="urn:microsoft.com/office/officeart/2005/8/layout/radial6"/>
    <dgm:cxn modelId="{15F70DCA-4372-468C-BDAC-9E4B366E8133}" type="presParOf" srcId="{6B5325D9-B5BA-495C-BF39-09AE93311B12}" destId="{8E42D247-1455-41F2-956D-D93BEEF2A9AB}" srcOrd="7" destOrd="0" presId="urn:microsoft.com/office/officeart/2005/8/layout/radial6"/>
    <dgm:cxn modelId="{C16B70D7-404F-4B09-BC15-41E58CA90F8E}" type="presParOf" srcId="{6B5325D9-B5BA-495C-BF39-09AE93311B12}" destId="{FE880E2C-AC96-477B-9567-F8756B3C1520}" srcOrd="8" destOrd="0" presId="urn:microsoft.com/office/officeart/2005/8/layout/radial6"/>
    <dgm:cxn modelId="{206B0386-8952-4F15-B617-EB426430CB19}" type="presParOf" srcId="{6B5325D9-B5BA-495C-BF39-09AE93311B12}" destId="{C8916F58-3DB8-4FAD-920F-E30C0600D664}" srcOrd="9" destOrd="0" presId="urn:microsoft.com/office/officeart/2005/8/layout/radial6"/>
    <dgm:cxn modelId="{AA8B0D07-7291-4E84-8A4B-00B55D557315}" type="presParOf" srcId="{6B5325D9-B5BA-495C-BF39-09AE93311B12}" destId="{FC5F8180-624D-4A91-8B1C-F13877F4B26B}" srcOrd="10" destOrd="0" presId="urn:microsoft.com/office/officeart/2005/8/layout/radial6"/>
    <dgm:cxn modelId="{7BB167B6-4E14-4465-B7F7-4C30826B9759}" type="presParOf" srcId="{6B5325D9-B5BA-495C-BF39-09AE93311B12}" destId="{11FDD0E1-1B35-457C-B846-B560D9304832}" srcOrd="11" destOrd="0" presId="urn:microsoft.com/office/officeart/2005/8/layout/radial6"/>
    <dgm:cxn modelId="{AB630C8B-F884-4C91-8B81-87CE066746C9}" type="presParOf" srcId="{6B5325D9-B5BA-495C-BF39-09AE93311B12}" destId="{14C9856F-C08D-4C35-B41A-ED129AA867D4}" srcOrd="12" destOrd="0" presId="urn:microsoft.com/office/officeart/2005/8/layout/radial6"/>
    <dgm:cxn modelId="{215849C9-B1C5-4EA3-9B35-E82DE54F7B60}" type="presParOf" srcId="{6B5325D9-B5BA-495C-BF39-09AE93311B12}" destId="{0ECBC577-4788-4562-9981-B41036A876BE}" srcOrd="13" destOrd="0" presId="urn:microsoft.com/office/officeart/2005/8/layout/radial6"/>
    <dgm:cxn modelId="{482EF5F6-333C-4966-B84F-EF36CB86E423}" type="presParOf" srcId="{6B5325D9-B5BA-495C-BF39-09AE93311B12}" destId="{EF0C75AC-E76D-49C3-BC99-D8B9B7B1166A}" srcOrd="14" destOrd="0" presId="urn:microsoft.com/office/officeart/2005/8/layout/radial6"/>
    <dgm:cxn modelId="{7BD401FB-83A8-46F1-96BA-A80859F6E1A0}" type="presParOf" srcId="{6B5325D9-B5BA-495C-BF39-09AE93311B12}" destId="{0DA84A08-72F2-4033-84F7-3E78882510A8}" srcOrd="15" destOrd="0" presId="urn:microsoft.com/office/officeart/2005/8/layout/radial6"/>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89692-2FC0-471D-8E3A-09461DDB4D5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54B2EA9-DA9C-4242-B4F7-5B25AD80031A}">
      <dgm:prSet/>
      <dgm:spPr/>
      <dgm:t>
        <a:bodyPr/>
        <a:lstStyle/>
        <a:p>
          <a:pPr>
            <a:lnSpc>
              <a:spcPct val="100000"/>
            </a:lnSpc>
          </a:pPr>
          <a:r>
            <a:rPr lang="en-US" dirty="0"/>
            <a:t>Tactics</a:t>
          </a:r>
        </a:p>
      </dgm:t>
    </dgm:pt>
    <dgm:pt modelId="{50629506-EB36-49F2-9CB2-D7FDD5DDF6CF}" type="parTrans" cxnId="{5AC90D69-DA67-490F-9C73-D1CA9D62A08C}">
      <dgm:prSet/>
      <dgm:spPr/>
      <dgm:t>
        <a:bodyPr/>
        <a:lstStyle/>
        <a:p>
          <a:endParaRPr lang="en-US"/>
        </a:p>
      </dgm:t>
    </dgm:pt>
    <dgm:pt modelId="{C5036B73-EF52-4F06-9D4A-9C24A74EF552}" type="sibTrans" cxnId="{5AC90D69-DA67-490F-9C73-D1CA9D62A08C}">
      <dgm:prSet/>
      <dgm:spPr/>
      <dgm:t>
        <a:bodyPr/>
        <a:lstStyle/>
        <a:p>
          <a:endParaRPr lang="en-US"/>
        </a:p>
      </dgm:t>
    </dgm:pt>
    <dgm:pt modelId="{C64C82AA-93E6-4FCF-AE58-0DA24992B44E}">
      <dgm:prSet/>
      <dgm:spPr/>
      <dgm:t>
        <a:bodyPr/>
        <a:lstStyle/>
        <a:p>
          <a:pPr>
            <a:lnSpc>
              <a:spcPct val="100000"/>
            </a:lnSpc>
          </a:pPr>
          <a:r>
            <a:rPr lang="en-US" dirty="0"/>
            <a:t>Email</a:t>
          </a:r>
        </a:p>
      </dgm:t>
    </dgm:pt>
    <dgm:pt modelId="{228B9A01-8A7A-41B9-90AC-0BE30CDA6DCF}" type="parTrans" cxnId="{E3AA91CD-9FD0-43C2-89DE-B5C14D3AEDB7}">
      <dgm:prSet/>
      <dgm:spPr/>
      <dgm:t>
        <a:bodyPr/>
        <a:lstStyle/>
        <a:p>
          <a:endParaRPr lang="en-US"/>
        </a:p>
      </dgm:t>
    </dgm:pt>
    <dgm:pt modelId="{6AC8FE87-1A46-4186-944B-237372F177E8}" type="sibTrans" cxnId="{E3AA91CD-9FD0-43C2-89DE-B5C14D3AEDB7}">
      <dgm:prSet/>
      <dgm:spPr/>
      <dgm:t>
        <a:bodyPr/>
        <a:lstStyle/>
        <a:p>
          <a:endParaRPr lang="en-US"/>
        </a:p>
      </dgm:t>
    </dgm:pt>
    <dgm:pt modelId="{71924A07-E9D4-4A4B-B17C-02C767DD44C6}">
      <dgm:prSet/>
      <dgm:spPr/>
      <dgm:t>
        <a:bodyPr/>
        <a:lstStyle/>
        <a:p>
          <a:pPr>
            <a:lnSpc>
              <a:spcPct val="100000"/>
            </a:lnSpc>
          </a:pPr>
          <a:r>
            <a:rPr lang="en-US" dirty="0"/>
            <a:t>Direct mail</a:t>
          </a:r>
        </a:p>
      </dgm:t>
    </dgm:pt>
    <dgm:pt modelId="{FA80D2A1-25EC-4E52-A244-166401B34E0E}" type="parTrans" cxnId="{C3E92D22-0ACA-477D-A692-15DAE2BC607B}">
      <dgm:prSet/>
      <dgm:spPr/>
      <dgm:t>
        <a:bodyPr/>
        <a:lstStyle/>
        <a:p>
          <a:endParaRPr lang="en-US"/>
        </a:p>
      </dgm:t>
    </dgm:pt>
    <dgm:pt modelId="{DFE8A8EB-D604-49E1-ACC5-D0C6672E5A6E}" type="sibTrans" cxnId="{C3E92D22-0ACA-477D-A692-15DAE2BC607B}">
      <dgm:prSet/>
      <dgm:spPr/>
      <dgm:t>
        <a:bodyPr/>
        <a:lstStyle/>
        <a:p>
          <a:endParaRPr lang="en-US"/>
        </a:p>
      </dgm:t>
    </dgm:pt>
    <dgm:pt modelId="{F96931D9-241A-48CE-A287-9AD9B005D1C1}">
      <dgm:prSet/>
      <dgm:spPr/>
      <dgm:t>
        <a:bodyPr/>
        <a:lstStyle/>
        <a:p>
          <a:pPr>
            <a:lnSpc>
              <a:spcPct val="100000"/>
            </a:lnSpc>
          </a:pPr>
          <a:r>
            <a:rPr lang="en-US" dirty="0"/>
            <a:t>Digital media campaigns </a:t>
          </a:r>
        </a:p>
      </dgm:t>
    </dgm:pt>
    <dgm:pt modelId="{A35C5135-30C3-4F34-B30B-0028197E357E}" type="parTrans" cxnId="{557F1424-286D-4CB7-8860-23AEAD9D7E07}">
      <dgm:prSet/>
      <dgm:spPr/>
      <dgm:t>
        <a:bodyPr/>
        <a:lstStyle/>
        <a:p>
          <a:endParaRPr lang="en-US"/>
        </a:p>
      </dgm:t>
    </dgm:pt>
    <dgm:pt modelId="{5A4688EA-97BE-4A10-A5A7-16AAAA77E559}" type="sibTrans" cxnId="{557F1424-286D-4CB7-8860-23AEAD9D7E07}">
      <dgm:prSet/>
      <dgm:spPr/>
      <dgm:t>
        <a:bodyPr/>
        <a:lstStyle/>
        <a:p>
          <a:endParaRPr lang="en-US"/>
        </a:p>
      </dgm:t>
    </dgm:pt>
    <dgm:pt modelId="{7E6EF26E-59E8-4AB5-A05C-53CAA220DBA1}">
      <dgm:prSet/>
      <dgm:spPr/>
      <dgm:t>
        <a:bodyPr/>
        <a:lstStyle/>
        <a:p>
          <a:pPr>
            <a:lnSpc>
              <a:spcPct val="100000"/>
            </a:lnSpc>
          </a:pPr>
          <a:r>
            <a:rPr lang="en-US" dirty="0"/>
            <a:t>Hotline/outbound calling</a:t>
          </a:r>
        </a:p>
      </dgm:t>
    </dgm:pt>
    <dgm:pt modelId="{19629E66-556B-4EAE-B841-A349D89E5D36}" type="parTrans" cxnId="{A4F678C0-26A5-41AC-A5BC-01E55A14F6B0}">
      <dgm:prSet/>
      <dgm:spPr/>
      <dgm:t>
        <a:bodyPr/>
        <a:lstStyle/>
        <a:p>
          <a:endParaRPr lang="en-US"/>
        </a:p>
      </dgm:t>
    </dgm:pt>
    <dgm:pt modelId="{410D1F40-9DA9-486E-B9E0-4086402C7EF3}" type="sibTrans" cxnId="{A4F678C0-26A5-41AC-A5BC-01E55A14F6B0}">
      <dgm:prSet/>
      <dgm:spPr/>
      <dgm:t>
        <a:bodyPr/>
        <a:lstStyle/>
        <a:p>
          <a:endParaRPr lang="en-US"/>
        </a:p>
      </dgm:t>
    </dgm:pt>
    <dgm:pt modelId="{97043B70-7779-47BE-9360-CB597F46B287}">
      <dgm:prSet/>
      <dgm:spPr/>
      <dgm:t>
        <a:bodyPr/>
        <a:lstStyle/>
        <a:p>
          <a:pPr>
            <a:lnSpc>
              <a:spcPct val="100000"/>
            </a:lnSpc>
          </a:pPr>
          <a:r>
            <a:rPr lang="en-US" dirty="0"/>
            <a:t>Coordination with K-5 THINK! program</a:t>
          </a:r>
        </a:p>
      </dgm:t>
    </dgm:pt>
    <dgm:pt modelId="{2063CB13-58B4-494E-848D-34F35C3B9AB9}" type="parTrans" cxnId="{BA48DC95-3160-43AD-8DC1-8C16594ECA2A}">
      <dgm:prSet/>
      <dgm:spPr/>
      <dgm:t>
        <a:bodyPr/>
        <a:lstStyle/>
        <a:p>
          <a:endParaRPr lang="en-US"/>
        </a:p>
      </dgm:t>
    </dgm:pt>
    <dgm:pt modelId="{CB916302-9202-47A4-9370-64A9800748F2}" type="sibTrans" cxnId="{BA48DC95-3160-43AD-8DC1-8C16594ECA2A}">
      <dgm:prSet/>
      <dgm:spPr/>
      <dgm:t>
        <a:bodyPr/>
        <a:lstStyle/>
        <a:p>
          <a:endParaRPr lang="en-US"/>
        </a:p>
      </dgm:t>
    </dgm:pt>
    <dgm:pt modelId="{BA1618E9-A6BD-4AEB-9B3C-9AB0F590EA1D}">
      <dgm:prSet/>
      <dgm:spPr/>
      <dgm:t>
        <a:bodyPr/>
        <a:lstStyle/>
        <a:p>
          <a:pPr>
            <a:lnSpc>
              <a:spcPct val="100000"/>
            </a:lnSpc>
          </a:pPr>
          <a:r>
            <a:rPr lang="en-US" dirty="0"/>
            <a:t>Collaboration with City officials /LEAD Remediation programs</a:t>
          </a:r>
        </a:p>
      </dgm:t>
    </dgm:pt>
    <dgm:pt modelId="{03A29FED-0FC7-4BE5-A539-D5D3758AB4E6}" type="parTrans" cxnId="{F59DBDF0-EB94-4613-8114-5D5F4A695A49}">
      <dgm:prSet/>
      <dgm:spPr/>
      <dgm:t>
        <a:bodyPr/>
        <a:lstStyle/>
        <a:p>
          <a:endParaRPr lang="en-US"/>
        </a:p>
      </dgm:t>
    </dgm:pt>
    <dgm:pt modelId="{B89A38FB-D81C-4F92-AB06-5220CCBA5136}" type="sibTrans" cxnId="{F59DBDF0-EB94-4613-8114-5D5F4A695A49}">
      <dgm:prSet/>
      <dgm:spPr/>
      <dgm:t>
        <a:bodyPr/>
        <a:lstStyle/>
        <a:p>
          <a:endParaRPr lang="en-US"/>
        </a:p>
      </dgm:t>
    </dgm:pt>
    <dgm:pt modelId="{B5DA4BF1-897E-4FCA-9596-406E112AD8D8}">
      <dgm:prSet/>
      <dgm:spPr/>
      <dgm:t>
        <a:bodyPr/>
        <a:lstStyle/>
        <a:p>
          <a:pPr>
            <a:lnSpc>
              <a:spcPct val="100000"/>
            </a:lnSpc>
          </a:pPr>
          <a:r>
            <a:rPr lang="en-US" dirty="0"/>
            <a:t>Trade Ally Engagement</a:t>
          </a:r>
        </a:p>
      </dgm:t>
    </dgm:pt>
    <dgm:pt modelId="{0475EB75-98E1-410F-95FA-F32D0F65901E}" type="parTrans" cxnId="{AA785225-88B7-4354-BB6D-EF1E93AF05E4}">
      <dgm:prSet/>
      <dgm:spPr/>
      <dgm:t>
        <a:bodyPr/>
        <a:lstStyle/>
        <a:p>
          <a:endParaRPr lang="en-US"/>
        </a:p>
      </dgm:t>
    </dgm:pt>
    <dgm:pt modelId="{934EBB02-82A4-45EF-AAAC-7C02FD7A58A2}" type="sibTrans" cxnId="{AA785225-88B7-4354-BB6D-EF1E93AF05E4}">
      <dgm:prSet/>
      <dgm:spPr/>
      <dgm:t>
        <a:bodyPr/>
        <a:lstStyle/>
        <a:p>
          <a:endParaRPr lang="en-US"/>
        </a:p>
      </dgm:t>
    </dgm:pt>
    <dgm:pt modelId="{AA21722F-B9BD-4A56-8856-AB67C1AA3A74}" type="pres">
      <dgm:prSet presAssocID="{94789692-2FC0-471D-8E3A-09461DDB4D51}" presName="root" presStyleCnt="0">
        <dgm:presLayoutVars>
          <dgm:dir/>
          <dgm:resizeHandles val="exact"/>
        </dgm:presLayoutVars>
      </dgm:prSet>
      <dgm:spPr/>
    </dgm:pt>
    <dgm:pt modelId="{DED53EA7-8DAC-4507-9A30-6A4BD9D40D20}" type="pres">
      <dgm:prSet presAssocID="{F54B2EA9-DA9C-4242-B4F7-5B25AD80031A}" presName="compNode" presStyleCnt="0"/>
      <dgm:spPr/>
    </dgm:pt>
    <dgm:pt modelId="{6B6CF356-8333-47E4-B758-F98E01169F46}" type="pres">
      <dgm:prSet presAssocID="{F54B2EA9-DA9C-4242-B4F7-5B25AD80031A}" presName="bgRect" presStyleLbl="bgShp" presStyleIdx="0" presStyleCnt="5"/>
      <dgm:spPr/>
    </dgm:pt>
    <dgm:pt modelId="{CBF60648-4F85-4667-BC42-A9CFC0DDF567}" type="pres">
      <dgm:prSet presAssocID="{F54B2EA9-DA9C-4242-B4F7-5B25AD80031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mail"/>
        </a:ext>
      </dgm:extLst>
    </dgm:pt>
    <dgm:pt modelId="{B7AD38E4-549C-4320-AFD0-F9887C40D0E9}" type="pres">
      <dgm:prSet presAssocID="{F54B2EA9-DA9C-4242-B4F7-5B25AD80031A}" presName="spaceRect" presStyleCnt="0"/>
      <dgm:spPr/>
    </dgm:pt>
    <dgm:pt modelId="{034876B3-3AA0-4932-9589-90F3F2DCDAB0}" type="pres">
      <dgm:prSet presAssocID="{F54B2EA9-DA9C-4242-B4F7-5B25AD80031A}" presName="parTx" presStyleLbl="revTx" presStyleIdx="0" presStyleCnt="6">
        <dgm:presLayoutVars>
          <dgm:chMax val="0"/>
          <dgm:chPref val="0"/>
        </dgm:presLayoutVars>
      </dgm:prSet>
      <dgm:spPr/>
    </dgm:pt>
    <dgm:pt modelId="{975C4F5E-6ECA-43FA-830F-776C9BE2088D}" type="pres">
      <dgm:prSet presAssocID="{F54B2EA9-DA9C-4242-B4F7-5B25AD80031A}" presName="desTx" presStyleLbl="revTx" presStyleIdx="1" presStyleCnt="6">
        <dgm:presLayoutVars/>
      </dgm:prSet>
      <dgm:spPr/>
    </dgm:pt>
    <dgm:pt modelId="{4802AEDC-F467-471D-A9B8-37D70428183C}" type="pres">
      <dgm:prSet presAssocID="{C5036B73-EF52-4F06-9D4A-9C24A74EF552}" presName="sibTrans" presStyleCnt="0"/>
      <dgm:spPr/>
    </dgm:pt>
    <dgm:pt modelId="{875F59B4-EECA-4056-B5FA-57980B8DA710}" type="pres">
      <dgm:prSet presAssocID="{7E6EF26E-59E8-4AB5-A05C-53CAA220DBA1}" presName="compNode" presStyleCnt="0"/>
      <dgm:spPr/>
    </dgm:pt>
    <dgm:pt modelId="{6515712F-10F1-4DC8-9FB4-B72C12329A05}" type="pres">
      <dgm:prSet presAssocID="{7E6EF26E-59E8-4AB5-A05C-53CAA220DBA1}" presName="bgRect" presStyleLbl="bgShp" presStyleIdx="1" presStyleCnt="5"/>
      <dgm:spPr/>
    </dgm:pt>
    <dgm:pt modelId="{405C5C05-3C45-4E61-877E-B4142B9222D4}" type="pres">
      <dgm:prSet presAssocID="{7E6EF26E-59E8-4AB5-A05C-53CAA220DBA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l center"/>
        </a:ext>
      </dgm:extLst>
    </dgm:pt>
    <dgm:pt modelId="{16B7480C-5023-4B23-A638-1C4D01822F24}" type="pres">
      <dgm:prSet presAssocID="{7E6EF26E-59E8-4AB5-A05C-53CAA220DBA1}" presName="spaceRect" presStyleCnt="0"/>
      <dgm:spPr/>
    </dgm:pt>
    <dgm:pt modelId="{BCE1598F-3D7D-4D05-8873-5A5176C03117}" type="pres">
      <dgm:prSet presAssocID="{7E6EF26E-59E8-4AB5-A05C-53CAA220DBA1}" presName="parTx" presStyleLbl="revTx" presStyleIdx="2" presStyleCnt="6">
        <dgm:presLayoutVars>
          <dgm:chMax val="0"/>
          <dgm:chPref val="0"/>
        </dgm:presLayoutVars>
      </dgm:prSet>
      <dgm:spPr/>
    </dgm:pt>
    <dgm:pt modelId="{5FE81D62-39FF-4F0F-A767-E997CF8211FC}" type="pres">
      <dgm:prSet presAssocID="{410D1F40-9DA9-486E-B9E0-4086402C7EF3}" presName="sibTrans" presStyleCnt="0"/>
      <dgm:spPr/>
    </dgm:pt>
    <dgm:pt modelId="{BAAC3533-F66F-402D-834D-129D9390C083}" type="pres">
      <dgm:prSet presAssocID="{97043B70-7779-47BE-9360-CB597F46B287}" presName="compNode" presStyleCnt="0"/>
      <dgm:spPr/>
    </dgm:pt>
    <dgm:pt modelId="{21BE5633-471E-4F61-849B-F6886F8D07F2}" type="pres">
      <dgm:prSet presAssocID="{97043B70-7779-47BE-9360-CB597F46B287}" presName="bgRect" presStyleLbl="bgShp" presStyleIdx="2" presStyleCnt="5"/>
      <dgm:spPr/>
    </dgm:pt>
    <dgm:pt modelId="{606384A5-7484-476C-92E4-0A7AC2BDDE65}" type="pres">
      <dgm:prSet presAssocID="{97043B70-7779-47BE-9360-CB597F46B28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Brainstorm"/>
        </a:ext>
      </dgm:extLst>
    </dgm:pt>
    <dgm:pt modelId="{EC74D266-3FF9-4E81-BF30-CE24F65FCC47}" type="pres">
      <dgm:prSet presAssocID="{97043B70-7779-47BE-9360-CB597F46B287}" presName="spaceRect" presStyleCnt="0"/>
      <dgm:spPr/>
    </dgm:pt>
    <dgm:pt modelId="{55B4D5AC-2AE4-46EE-8F1A-24949F5C406A}" type="pres">
      <dgm:prSet presAssocID="{97043B70-7779-47BE-9360-CB597F46B287}" presName="parTx" presStyleLbl="revTx" presStyleIdx="3" presStyleCnt="6">
        <dgm:presLayoutVars>
          <dgm:chMax val="0"/>
          <dgm:chPref val="0"/>
        </dgm:presLayoutVars>
      </dgm:prSet>
      <dgm:spPr/>
    </dgm:pt>
    <dgm:pt modelId="{308AEBA1-502F-4BD7-80F8-8CFDEDCCC8B6}" type="pres">
      <dgm:prSet presAssocID="{CB916302-9202-47A4-9370-64A9800748F2}" presName="sibTrans" presStyleCnt="0"/>
      <dgm:spPr/>
    </dgm:pt>
    <dgm:pt modelId="{CCD87211-9503-4CEC-87EF-56CD130F4802}" type="pres">
      <dgm:prSet presAssocID="{BA1618E9-A6BD-4AEB-9B3C-9AB0F590EA1D}" presName="compNode" presStyleCnt="0"/>
      <dgm:spPr/>
    </dgm:pt>
    <dgm:pt modelId="{BD2DDCC7-7E85-4843-BFFC-D4B644989DC6}" type="pres">
      <dgm:prSet presAssocID="{BA1618E9-A6BD-4AEB-9B3C-9AB0F590EA1D}" presName="bgRect" presStyleLbl="bgShp" presStyleIdx="3" presStyleCnt="5"/>
      <dgm:spPr/>
    </dgm:pt>
    <dgm:pt modelId="{705BC784-B0B0-4806-9E77-4232FCDF4C0F}" type="pres">
      <dgm:prSet presAssocID="{BA1618E9-A6BD-4AEB-9B3C-9AB0F590EA1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ity"/>
        </a:ext>
      </dgm:extLst>
    </dgm:pt>
    <dgm:pt modelId="{87273EA3-B5B2-4DEC-A309-8CB0D81E8943}" type="pres">
      <dgm:prSet presAssocID="{BA1618E9-A6BD-4AEB-9B3C-9AB0F590EA1D}" presName="spaceRect" presStyleCnt="0"/>
      <dgm:spPr/>
    </dgm:pt>
    <dgm:pt modelId="{B396EC0A-1D7C-4F4A-B1D2-ADC089F3FA04}" type="pres">
      <dgm:prSet presAssocID="{BA1618E9-A6BD-4AEB-9B3C-9AB0F590EA1D}" presName="parTx" presStyleLbl="revTx" presStyleIdx="4" presStyleCnt="6">
        <dgm:presLayoutVars>
          <dgm:chMax val="0"/>
          <dgm:chPref val="0"/>
        </dgm:presLayoutVars>
      </dgm:prSet>
      <dgm:spPr/>
    </dgm:pt>
    <dgm:pt modelId="{F136C35D-1D42-44B8-A0AC-101B60DFBF9F}" type="pres">
      <dgm:prSet presAssocID="{B89A38FB-D81C-4F92-AB06-5220CCBA5136}" presName="sibTrans" presStyleCnt="0"/>
      <dgm:spPr/>
    </dgm:pt>
    <dgm:pt modelId="{81D71364-2BD7-4E1E-ABA0-822028673B07}" type="pres">
      <dgm:prSet presAssocID="{B5DA4BF1-897E-4FCA-9596-406E112AD8D8}" presName="compNode" presStyleCnt="0"/>
      <dgm:spPr/>
    </dgm:pt>
    <dgm:pt modelId="{E3384981-4AA1-4D1F-AE41-1FB1A70523E6}" type="pres">
      <dgm:prSet presAssocID="{B5DA4BF1-897E-4FCA-9596-406E112AD8D8}" presName="bgRect" presStyleLbl="bgShp" presStyleIdx="4" presStyleCnt="5"/>
      <dgm:spPr/>
    </dgm:pt>
    <dgm:pt modelId="{E45679F1-2485-4F59-A66C-F0648331F755}" type="pres">
      <dgm:prSet presAssocID="{B5DA4BF1-897E-4FCA-9596-406E112AD8D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266EA396-EF54-4435-B13D-C4B4F95B065D}" type="pres">
      <dgm:prSet presAssocID="{B5DA4BF1-897E-4FCA-9596-406E112AD8D8}" presName="spaceRect" presStyleCnt="0"/>
      <dgm:spPr/>
    </dgm:pt>
    <dgm:pt modelId="{52B87103-9BB4-455C-A511-4470ABF38FDF}" type="pres">
      <dgm:prSet presAssocID="{B5DA4BF1-897E-4FCA-9596-406E112AD8D8}" presName="parTx" presStyleLbl="revTx" presStyleIdx="5" presStyleCnt="6">
        <dgm:presLayoutVars>
          <dgm:chMax val="0"/>
          <dgm:chPref val="0"/>
        </dgm:presLayoutVars>
      </dgm:prSet>
      <dgm:spPr/>
    </dgm:pt>
  </dgm:ptLst>
  <dgm:cxnLst>
    <dgm:cxn modelId="{C3E92D22-0ACA-477D-A692-15DAE2BC607B}" srcId="{F54B2EA9-DA9C-4242-B4F7-5B25AD80031A}" destId="{71924A07-E9D4-4A4B-B17C-02C767DD44C6}" srcOrd="1" destOrd="0" parTransId="{FA80D2A1-25EC-4E52-A244-166401B34E0E}" sibTransId="{DFE8A8EB-D604-49E1-ACC5-D0C6672E5A6E}"/>
    <dgm:cxn modelId="{557F1424-286D-4CB7-8860-23AEAD9D7E07}" srcId="{F54B2EA9-DA9C-4242-B4F7-5B25AD80031A}" destId="{F96931D9-241A-48CE-A287-9AD9B005D1C1}" srcOrd="2" destOrd="0" parTransId="{A35C5135-30C3-4F34-B30B-0028197E357E}" sibTransId="{5A4688EA-97BE-4A10-A5A7-16AAAA77E559}"/>
    <dgm:cxn modelId="{AA785225-88B7-4354-BB6D-EF1E93AF05E4}" srcId="{94789692-2FC0-471D-8E3A-09461DDB4D51}" destId="{B5DA4BF1-897E-4FCA-9596-406E112AD8D8}" srcOrd="4" destOrd="0" parTransId="{0475EB75-98E1-410F-95FA-F32D0F65901E}" sibTransId="{934EBB02-82A4-45EF-AAAC-7C02FD7A58A2}"/>
    <dgm:cxn modelId="{C098555C-7433-42CA-898C-5DFB641B6CBE}" type="presOf" srcId="{F96931D9-241A-48CE-A287-9AD9B005D1C1}" destId="{975C4F5E-6ECA-43FA-830F-776C9BE2088D}" srcOrd="0" destOrd="2" presId="urn:microsoft.com/office/officeart/2018/2/layout/IconVerticalSolidList"/>
    <dgm:cxn modelId="{0598A45D-D0D7-4034-A50A-A7B15B054486}" type="presOf" srcId="{71924A07-E9D4-4A4B-B17C-02C767DD44C6}" destId="{975C4F5E-6ECA-43FA-830F-776C9BE2088D}" srcOrd="0" destOrd="1" presId="urn:microsoft.com/office/officeart/2018/2/layout/IconVerticalSolidList"/>
    <dgm:cxn modelId="{F6ECC05E-F068-43E7-B610-F45055768251}" type="presOf" srcId="{97043B70-7779-47BE-9360-CB597F46B287}" destId="{55B4D5AC-2AE4-46EE-8F1A-24949F5C406A}" srcOrd="0" destOrd="0" presId="urn:microsoft.com/office/officeart/2018/2/layout/IconVerticalSolidList"/>
    <dgm:cxn modelId="{5AC90D69-DA67-490F-9C73-D1CA9D62A08C}" srcId="{94789692-2FC0-471D-8E3A-09461DDB4D51}" destId="{F54B2EA9-DA9C-4242-B4F7-5B25AD80031A}" srcOrd="0" destOrd="0" parTransId="{50629506-EB36-49F2-9CB2-D7FDD5DDF6CF}" sibTransId="{C5036B73-EF52-4F06-9D4A-9C24A74EF552}"/>
    <dgm:cxn modelId="{9DC69679-B293-4EF6-B09B-C7A100C64415}" type="presOf" srcId="{7E6EF26E-59E8-4AB5-A05C-53CAA220DBA1}" destId="{BCE1598F-3D7D-4D05-8873-5A5176C03117}" srcOrd="0" destOrd="0" presId="urn:microsoft.com/office/officeart/2018/2/layout/IconVerticalSolidList"/>
    <dgm:cxn modelId="{BA48DC95-3160-43AD-8DC1-8C16594ECA2A}" srcId="{94789692-2FC0-471D-8E3A-09461DDB4D51}" destId="{97043B70-7779-47BE-9360-CB597F46B287}" srcOrd="2" destOrd="0" parTransId="{2063CB13-58B4-494E-848D-34F35C3B9AB9}" sibTransId="{CB916302-9202-47A4-9370-64A9800748F2}"/>
    <dgm:cxn modelId="{726C97A0-F3BF-4F1B-8FDB-0F43062268E2}" type="presOf" srcId="{F54B2EA9-DA9C-4242-B4F7-5B25AD80031A}" destId="{034876B3-3AA0-4932-9589-90F3F2DCDAB0}" srcOrd="0" destOrd="0" presId="urn:microsoft.com/office/officeart/2018/2/layout/IconVerticalSolidList"/>
    <dgm:cxn modelId="{53465FA4-887C-4C0C-AD61-E7A0CE034821}" type="presOf" srcId="{B5DA4BF1-897E-4FCA-9596-406E112AD8D8}" destId="{52B87103-9BB4-455C-A511-4470ABF38FDF}" srcOrd="0" destOrd="0" presId="urn:microsoft.com/office/officeart/2018/2/layout/IconVerticalSolidList"/>
    <dgm:cxn modelId="{D6F5A7A4-7F7C-4795-93CF-5E99B292270F}" type="presOf" srcId="{C64C82AA-93E6-4FCF-AE58-0DA24992B44E}" destId="{975C4F5E-6ECA-43FA-830F-776C9BE2088D}" srcOrd="0" destOrd="0" presId="urn:microsoft.com/office/officeart/2018/2/layout/IconVerticalSolidList"/>
    <dgm:cxn modelId="{825F0CC0-2247-46E8-808E-A9F254959E0F}" type="presOf" srcId="{BA1618E9-A6BD-4AEB-9B3C-9AB0F590EA1D}" destId="{B396EC0A-1D7C-4F4A-B1D2-ADC089F3FA04}" srcOrd="0" destOrd="0" presId="urn:microsoft.com/office/officeart/2018/2/layout/IconVerticalSolidList"/>
    <dgm:cxn modelId="{A4F678C0-26A5-41AC-A5BC-01E55A14F6B0}" srcId="{94789692-2FC0-471D-8E3A-09461DDB4D51}" destId="{7E6EF26E-59E8-4AB5-A05C-53CAA220DBA1}" srcOrd="1" destOrd="0" parTransId="{19629E66-556B-4EAE-B841-A349D89E5D36}" sibTransId="{410D1F40-9DA9-486E-B9E0-4086402C7EF3}"/>
    <dgm:cxn modelId="{133510C3-FBEF-4711-8432-F1A831080A64}" type="presOf" srcId="{94789692-2FC0-471D-8E3A-09461DDB4D51}" destId="{AA21722F-B9BD-4A56-8856-AB67C1AA3A74}" srcOrd="0" destOrd="0" presId="urn:microsoft.com/office/officeart/2018/2/layout/IconVerticalSolidList"/>
    <dgm:cxn modelId="{E3AA91CD-9FD0-43C2-89DE-B5C14D3AEDB7}" srcId="{F54B2EA9-DA9C-4242-B4F7-5B25AD80031A}" destId="{C64C82AA-93E6-4FCF-AE58-0DA24992B44E}" srcOrd="0" destOrd="0" parTransId="{228B9A01-8A7A-41B9-90AC-0BE30CDA6DCF}" sibTransId="{6AC8FE87-1A46-4186-944B-237372F177E8}"/>
    <dgm:cxn modelId="{F59DBDF0-EB94-4613-8114-5D5F4A695A49}" srcId="{94789692-2FC0-471D-8E3A-09461DDB4D51}" destId="{BA1618E9-A6BD-4AEB-9B3C-9AB0F590EA1D}" srcOrd="3" destOrd="0" parTransId="{03A29FED-0FC7-4BE5-A539-D5D3758AB4E6}" sibTransId="{B89A38FB-D81C-4F92-AB06-5220CCBA5136}"/>
    <dgm:cxn modelId="{AB3C730E-FF21-4543-9E5A-DDA4C5E62A27}" type="presParOf" srcId="{AA21722F-B9BD-4A56-8856-AB67C1AA3A74}" destId="{DED53EA7-8DAC-4507-9A30-6A4BD9D40D20}" srcOrd="0" destOrd="0" presId="urn:microsoft.com/office/officeart/2018/2/layout/IconVerticalSolidList"/>
    <dgm:cxn modelId="{82210FD2-F092-4B8F-902F-24FD42027A5A}" type="presParOf" srcId="{DED53EA7-8DAC-4507-9A30-6A4BD9D40D20}" destId="{6B6CF356-8333-47E4-B758-F98E01169F46}" srcOrd="0" destOrd="0" presId="urn:microsoft.com/office/officeart/2018/2/layout/IconVerticalSolidList"/>
    <dgm:cxn modelId="{B7E3AA50-50BD-4A07-97D7-BB5D5AF1BE95}" type="presParOf" srcId="{DED53EA7-8DAC-4507-9A30-6A4BD9D40D20}" destId="{CBF60648-4F85-4667-BC42-A9CFC0DDF567}" srcOrd="1" destOrd="0" presId="urn:microsoft.com/office/officeart/2018/2/layout/IconVerticalSolidList"/>
    <dgm:cxn modelId="{A3DF5609-4AEA-46AD-8161-12CC05183F94}" type="presParOf" srcId="{DED53EA7-8DAC-4507-9A30-6A4BD9D40D20}" destId="{B7AD38E4-549C-4320-AFD0-F9887C40D0E9}" srcOrd="2" destOrd="0" presId="urn:microsoft.com/office/officeart/2018/2/layout/IconVerticalSolidList"/>
    <dgm:cxn modelId="{75A086A8-9F8F-433E-9A8F-482D039AAE11}" type="presParOf" srcId="{DED53EA7-8DAC-4507-9A30-6A4BD9D40D20}" destId="{034876B3-3AA0-4932-9589-90F3F2DCDAB0}" srcOrd="3" destOrd="0" presId="urn:microsoft.com/office/officeart/2018/2/layout/IconVerticalSolidList"/>
    <dgm:cxn modelId="{E2B193A4-E0DD-4E62-8FE6-879DD71D921C}" type="presParOf" srcId="{DED53EA7-8DAC-4507-9A30-6A4BD9D40D20}" destId="{975C4F5E-6ECA-43FA-830F-776C9BE2088D}" srcOrd="4" destOrd="0" presId="urn:microsoft.com/office/officeart/2018/2/layout/IconVerticalSolidList"/>
    <dgm:cxn modelId="{6C91F3A9-A5EE-4D10-9CFB-8821541D1261}" type="presParOf" srcId="{AA21722F-B9BD-4A56-8856-AB67C1AA3A74}" destId="{4802AEDC-F467-471D-A9B8-37D70428183C}" srcOrd="1" destOrd="0" presId="urn:microsoft.com/office/officeart/2018/2/layout/IconVerticalSolidList"/>
    <dgm:cxn modelId="{CDB988C0-05A0-428B-B828-52CA9D682A98}" type="presParOf" srcId="{AA21722F-B9BD-4A56-8856-AB67C1AA3A74}" destId="{875F59B4-EECA-4056-B5FA-57980B8DA710}" srcOrd="2" destOrd="0" presId="urn:microsoft.com/office/officeart/2018/2/layout/IconVerticalSolidList"/>
    <dgm:cxn modelId="{424FEEAB-3286-4135-AB47-1151E254E02E}" type="presParOf" srcId="{875F59B4-EECA-4056-B5FA-57980B8DA710}" destId="{6515712F-10F1-4DC8-9FB4-B72C12329A05}" srcOrd="0" destOrd="0" presId="urn:microsoft.com/office/officeart/2018/2/layout/IconVerticalSolidList"/>
    <dgm:cxn modelId="{F15C166D-4633-4FB6-9AC3-89CC20C34DAB}" type="presParOf" srcId="{875F59B4-EECA-4056-B5FA-57980B8DA710}" destId="{405C5C05-3C45-4E61-877E-B4142B9222D4}" srcOrd="1" destOrd="0" presId="urn:microsoft.com/office/officeart/2018/2/layout/IconVerticalSolidList"/>
    <dgm:cxn modelId="{E6478284-6BBA-4BF1-87B9-ED69EC9DB05A}" type="presParOf" srcId="{875F59B4-EECA-4056-B5FA-57980B8DA710}" destId="{16B7480C-5023-4B23-A638-1C4D01822F24}" srcOrd="2" destOrd="0" presId="urn:microsoft.com/office/officeart/2018/2/layout/IconVerticalSolidList"/>
    <dgm:cxn modelId="{42A3BBCF-50FD-4347-9253-B646752CC28E}" type="presParOf" srcId="{875F59B4-EECA-4056-B5FA-57980B8DA710}" destId="{BCE1598F-3D7D-4D05-8873-5A5176C03117}" srcOrd="3" destOrd="0" presId="urn:microsoft.com/office/officeart/2018/2/layout/IconVerticalSolidList"/>
    <dgm:cxn modelId="{575E88ED-CBEA-481A-8DEC-7862DC510CBC}" type="presParOf" srcId="{AA21722F-B9BD-4A56-8856-AB67C1AA3A74}" destId="{5FE81D62-39FF-4F0F-A767-E997CF8211FC}" srcOrd="3" destOrd="0" presId="urn:microsoft.com/office/officeart/2018/2/layout/IconVerticalSolidList"/>
    <dgm:cxn modelId="{8ADC5426-B89F-4D3B-ABD2-5A8E5AF2AD4E}" type="presParOf" srcId="{AA21722F-B9BD-4A56-8856-AB67C1AA3A74}" destId="{BAAC3533-F66F-402D-834D-129D9390C083}" srcOrd="4" destOrd="0" presId="urn:microsoft.com/office/officeart/2018/2/layout/IconVerticalSolidList"/>
    <dgm:cxn modelId="{EF12E00A-36CA-4083-9A90-23F8A3C881CC}" type="presParOf" srcId="{BAAC3533-F66F-402D-834D-129D9390C083}" destId="{21BE5633-471E-4F61-849B-F6886F8D07F2}" srcOrd="0" destOrd="0" presId="urn:microsoft.com/office/officeart/2018/2/layout/IconVerticalSolidList"/>
    <dgm:cxn modelId="{B9C3962C-031B-4919-B241-766ECE7BA648}" type="presParOf" srcId="{BAAC3533-F66F-402D-834D-129D9390C083}" destId="{606384A5-7484-476C-92E4-0A7AC2BDDE65}" srcOrd="1" destOrd="0" presId="urn:microsoft.com/office/officeart/2018/2/layout/IconVerticalSolidList"/>
    <dgm:cxn modelId="{249516C2-550F-4504-8EB8-1E8FDDCCC3A4}" type="presParOf" srcId="{BAAC3533-F66F-402D-834D-129D9390C083}" destId="{EC74D266-3FF9-4E81-BF30-CE24F65FCC47}" srcOrd="2" destOrd="0" presId="urn:microsoft.com/office/officeart/2018/2/layout/IconVerticalSolidList"/>
    <dgm:cxn modelId="{8F1FC2A9-AB1D-42FD-805F-FB4AA66D5BA3}" type="presParOf" srcId="{BAAC3533-F66F-402D-834D-129D9390C083}" destId="{55B4D5AC-2AE4-46EE-8F1A-24949F5C406A}" srcOrd="3" destOrd="0" presId="urn:microsoft.com/office/officeart/2018/2/layout/IconVerticalSolidList"/>
    <dgm:cxn modelId="{94E29414-3A4C-45CF-A6EF-2FFDEF3652A2}" type="presParOf" srcId="{AA21722F-B9BD-4A56-8856-AB67C1AA3A74}" destId="{308AEBA1-502F-4BD7-80F8-8CFDEDCCC8B6}" srcOrd="5" destOrd="0" presId="urn:microsoft.com/office/officeart/2018/2/layout/IconVerticalSolidList"/>
    <dgm:cxn modelId="{C722BFC7-37F2-4947-B3F9-9F1C794C8B41}" type="presParOf" srcId="{AA21722F-B9BD-4A56-8856-AB67C1AA3A74}" destId="{CCD87211-9503-4CEC-87EF-56CD130F4802}" srcOrd="6" destOrd="0" presId="urn:microsoft.com/office/officeart/2018/2/layout/IconVerticalSolidList"/>
    <dgm:cxn modelId="{E47B5D28-6CCB-436A-8D4D-9CAD702494A5}" type="presParOf" srcId="{CCD87211-9503-4CEC-87EF-56CD130F4802}" destId="{BD2DDCC7-7E85-4843-BFFC-D4B644989DC6}" srcOrd="0" destOrd="0" presId="urn:microsoft.com/office/officeart/2018/2/layout/IconVerticalSolidList"/>
    <dgm:cxn modelId="{09146F2A-249F-4403-95FB-2941083B0382}" type="presParOf" srcId="{CCD87211-9503-4CEC-87EF-56CD130F4802}" destId="{705BC784-B0B0-4806-9E77-4232FCDF4C0F}" srcOrd="1" destOrd="0" presId="urn:microsoft.com/office/officeart/2018/2/layout/IconVerticalSolidList"/>
    <dgm:cxn modelId="{1478F490-4F09-4A3C-A371-A4CB7EB03E20}" type="presParOf" srcId="{CCD87211-9503-4CEC-87EF-56CD130F4802}" destId="{87273EA3-B5B2-4DEC-A309-8CB0D81E8943}" srcOrd="2" destOrd="0" presId="urn:microsoft.com/office/officeart/2018/2/layout/IconVerticalSolidList"/>
    <dgm:cxn modelId="{A061D5CE-E745-4A40-A56E-8E97F861C7E1}" type="presParOf" srcId="{CCD87211-9503-4CEC-87EF-56CD130F4802}" destId="{B396EC0A-1D7C-4F4A-B1D2-ADC089F3FA04}" srcOrd="3" destOrd="0" presId="urn:microsoft.com/office/officeart/2018/2/layout/IconVerticalSolidList"/>
    <dgm:cxn modelId="{A4A5106C-848F-41F6-97EE-08C416C069B9}" type="presParOf" srcId="{AA21722F-B9BD-4A56-8856-AB67C1AA3A74}" destId="{F136C35D-1D42-44B8-A0AC-101B60DFBF9F}" srcOrd="7" destOrd="0" presId="urn:microsoft.com/office/officeart/2018/2/layout/IconVerticalSolidList"/>
    <dgm:cxn modelId="{5068C091-0588-44DF-B6B7-C4CB5F5B0808}" type="presParOf" srcId="{AA21722F-B9BD-4A56-8856-AB67C1AA3A74}" destId="{81D71364-2BD7-4E1E-ABA0-822028673B07}" srcOrd="8" destOrd="0" presId="urn:microsoft.com/office/officeart/2018/2/layout/IconVerticalSolidList"/>
    <dgm:cxn modelId="{F9F56FCD-1E3A-41E8-8B77-0CC879879629}" type="presParOf" srcId="{81D71364-2BD7-4E1E-ABA0-822028673B07}" destId="{E3384981-4AA1-4D1F-AE41-1FB1A70523E6}" srcOrd="0" destOrd="0" presId="urn:microsoft.com/office/officeart/2018/2/layout/IconVerticalSolidList"/>
    <dgm:cxn modelId="{21E14EA7-8E38-4C77-94C0-4AC88831CFAB}" type="presParOf" srcId="{81D71364-2BD7-4E1E-ABA0-822028673B07}" destId="{E45679F1-2485-4F59-A66C-F0648331F755}" srcOrd="1" destOrd="0" presId="urn:microsoft.com/office/officeart/2018/2/layout/IconVerticalSolidList"/>
    <dgm:cxn modelId="{39610ECA-F320-47A5-8370-80971E770881}" type="presParOf" srcId="{81D71364-2BD7-4E1E-ABA0-822028673B07}" destId="{266EA396-EF54-4435-B13D-C4B4F95B065D}" srcOrd="2" destOrd="0" presId="urn:microsoft.com/office/officeart/2018/2/layout/IconVerticalSolidList"/>
    <dgm:cxn modelId="{B86D31B7-C468-48BF-A9C8-D908EE314692}" type="presParOf" srcId="{81D71364-2BD7-4E1E-ABA0-822028673B07}" destId="{52B87103-9BB4-455C-A511-4470ABF38F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B757D-C5D2-4673-84EA-986953DC5D51}">
      <dsp:nvSpPr>
        <dsp:cNvPr id="0" name=""/>
        <dsp:cNvSpPr/>
      </dsp:nvSpPr>
      <dsp:spPr>
        <a:xfrm>
          <a:off x="2046906" y="1098409"/>
          <a:ext cx="2546203" cy="254620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Empower economically vulnerable customers</a:t>
          </a:r>
        </a:p>
      </dsp:txBody>
      <dsp:txXfrm>
        <a:off x="2419789" y="1471292"/>
        <a:ext cx="1800437" cy="1800437"/>
      </dsp:txXfrm>
    </dsp:sp>
    <dsp:sp modelId="{1E0741F0-7337-4B71-896B-869F6BBA471E}">
      <dsp:nvSpPr>
        <dsp:cNvPr id="0" name=""/>
        <dsp:cNvSpPr/>
      </dsp:nvSpPr>
      <dsp:spPr>
        <a:xfrm>
          <a:off x="2683457" y="78556"/>
          <a:ext cx="1273101" cy="127310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Community Orgs.</a:t>
          </a:r>
        </a:p>
      </dsp:txBody>
      <dsp:txXfrm>
        <a:off x="2869898" y="264997"/>
        <a:ext cx="900219" cy="900219"/>
      </dsp:txXfrm>
    </dsp:sp>
    <dsp:sp modelId="{F55CC70D-7F60-43C2-9FEB-2D486426B9AD}">
      <dsp:nvSpPr>
        <dsp:cNvPr id="0" name=""/>
        <dsp:cNvSpPr/>
      </dsp:nvSpPr>
      <dsp:spPr>
        <a:xfrm>
          <a:off x="4258790" y="1223103"/>
          <a:ext cx="1273101" cy="127310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Target high need areas</a:t>
          </a:r>
        </a:p>
      </dsp:txBody>
      <dsp:txXfrm>
        <a:off x="4445231" y="1409544"/>
        <a:ext cx="900219" cy="900219"/>
      </dsp:txXfrm>
    </dsp:sp>
    <dsp:sp modelId="{EBA1B926-15A8-4CB9-8AB1-237B98A423F9}">
      <dsp:nvSpPr>
        <dsp:cNvPr id="0" name=""/>
        <dsp:cNvSpPr/>
      </dsp:nvSpPr>
      <dsp:spPr>
        <a:xfrm>
          <a:off x="3657066" y="3075018"/>
          <a:ext cx="1273101" cy="127310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Energy Assistance Coord.</a:t>
          </a:r>
        </a:p>
      </dsp:txBody>
      <dsp:txXfrm>
        <a:off x="3843507" y="3261459"/>
        <a:ext cx="900219" cy="900219"/>
      </dsp:txXfrm>
    </dsp:sp>
    <dsp:sp modelId="{A6FC7EE4-932A-4D1B-82B9-5A15E784226C}">
      <dsp:nvSpPr>
        <dsp:cNvPr id="0" name=""/>
        <dsp:cNvSpPr/>
      </dsp:nvSpPr>
      <dsp:spPr>
        <a:xfrm>
          <a:off x="1709847" y="3075018"/>
          <a:ext cx="1273101" cy="1273101"/>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Trade ally growth</a:t>
          </a:r>
        </a:p>
      </dsp:txBody>
      <dsp:txXfrm>
        <a:off x="1896288" y="3261459"/>
        <a:ext cx="900219" cy="900219"/>
      </dsp:txXfrm>
    </dsp:sp>
    <dsp:sp modelId="{15679522-8C9F-4F1B-922D-B61F4B5638F0}">
      <dsp:nvSpPr>
        <dsp:cNvPr id="0" name=""/>
        <dsp:cNvSpPr/>
      </dsp:nvSpPr>
      <dsp:spPr>
        <a:xfrm>
          <a:off x="1108123" y="1223103"/>
          <a:ext cx="1273101" cy="1273101"/>
        </a:xfrm>
        <a:prstGeom prst="ellipse">
          <a:avLst/>
        </a:prstGeom>
        <a:solidFill>
          <a:schemeClr val="bg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In-home education</a:t>
          </a:r>
        </a:p>
      </dsp:txBody>
      <dsp:txXfrm>
        <a:off x="1294564" y="1409544"/>
        <a:ext cx="900219" cy="900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84A08-72F2-4033-84F7-3E78882510A8}">
      <dsp:nvSpPr>
        <dsp:cNvPr id="0" name=""/>
        <dsp:cNvSpPr/>
      </dsp:nvSpPr>
      <dsp:spPr>
        <a:xfrm>
          <a:off x="1008915" y="503712"/>
          <a:ext cx="3083140" cy="3083140"/>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C9856F-C08D-4C35-B41A-ED129AA867D4}">
      <dsp:nvSpPr>
        <dsp:cNvPr id="0" name=""/>
        <dsp:cNvSpPr/>
      </dsp:nvSpPr>
      <dsp:spPr>
        <a:xfrm>
          <a:off x="1008915" y="503712"/>
          <a:ext cx="3083140" cy="3083140"/>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916F58-3DB8-4FAD-920F-E30C0600D664}">
      <dsp:nvSpPr>
        <dsp:cNvPr id="0" name=""/>
        <dsp:cNvSpPr/>
      </dsp:nvSpPr>
      <dsp:spPr>
        <a:xfrm>
          <a:off x="1008915" y="503712"/>
          <a:ext cx="3083140" cy="3083140"/>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059B28-A0DE-4C00-984B-9D4C48524D92}">
      <dsp:nvSpPr>
        <dsp:cNvPr id="0" name=""/>
        <dsp:cNvSpPr/>
      </dsp:nvSpPr>
      <dsp:spPr>
        <a:xfrm>
          <a:off x="1008915" y="503712"/>
          <a:ext cx="3083140" cy="3083140"/>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599864-5D14-4C4A-B1B0-C6677031D2D4}">
      <dsp:nvSpPr>
        <dsp:cNvPr id="0" name=""/>
        <dsp:cNvSpPr/>
      </dsp:nvSpPr>
      <dsp:spPr>
        <a:xfrm>
          <a:off x="1008915" y="503712"/>
          <a:ext cx="3083140" cy="3083140"/>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326FCA-492F-4960-8AB6-99BFAE829EB3}">
      <dsp:nvSpPr>
        <dsp:cNvPr id="0" name=""/>
        <dsp:cNvSpPr/>
      </dsp:nvSpPr>
      <dsp:spPr>
        <a:xfrm>
          <a:off x="1840633" y="1335431"/>
          <a:ext cx="1419703" cy="1419703"/>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Products &amp; Services</a:t>
          </a:r>
        </a:p>
      </dsp:txBody>
      <dsp:txXfrm>
        <a:off x="2048544" y="1543342"/>
        <a:ext cx="1003881" cy="1003881"/>
      </dsp:txXfrm>
    </dsp:sp>
    <dsp:sp modelId="{07BDA1F2-2167-4058-9CC6-CABF8D816DD3}">
      <dsp:nvSpPr>
        <dsp:cNvPr id="0" name=""/>
        <dsp:cNvSpPr/>
      </dsp:nvSpPr>
      <dsp:spPr>
        <a:xfrm>
          <a:off x="1988267" y="-39981"/>
          <a:ext cx="1124436" cy="11589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Community Organizations</a:t>
          </a:r>
        </a:p>
      </dsp:txBody>
      <dsp:txXfrm>
        <a:off x="2152937" y="129742"/>
        <a:ext cx="795096" cy="819495"/>
      </dsp:txXfrm>
    </dsp:sp>
    <dsp:sp modelId="{E75709E2-012A-4912-A44F-E5312499BD0E}">
      <dsp:nvSpPr>
        <dsp:cNvPr id="0" name=""/>
        <dsp:cNvSpPr/>
      </dsp:nvSpPr>
      <dsp:spPr>
        <a:xfrm>
          <a:off x="3485684" y="1083070"/>
          <a:ext cx="993792" cy="993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Civic/</a:t>
          </a:r>
        </a:p>
        <a:p>
          <a:pPr marL="0" lvl="0" indent="0" algn="ctr" defTabSz="400050">
            <a:lnSpc>
              <a:spcPct val="90000"/>
            </a:lnSpc>
            <a:spcBef>
              <a:spcPct val="0"/>
            </a:spcBef>
            <a:spcAft>
              <a:spcPct val="35000"/>
            </a:spcAft>
            <a:buNone/>
          </a:pPr>
          <a:r>
            <a:rPr lang="en-US" sz="900" b="1" kern="1200" dirty="0"/>
            <a:t>Municipal </a:t>
          </a:r>
        </a:p>
      </dsp:txBody>
      <dsp:txXfrm>
        <a:off x="3631221" y="1228607"/>
        <a:ext cx="702718" cy="702718"/>
      </dsp:txXfrm>
    </dsp:sp>
    <dsp:sp modelId="{8E42D247-1455-41F2-956D-D93BEEF2A9AB}">
      <dsp:nvSpPr>
        <dsp:cNvPr id="0" name=""/>
        <dsp:cNvSpPr/>
      </dsp:nvSpPr>
      <dsp:spPr>
        <a:xfrm>
          <a:off x="2938672" y="2766599"/>
          <a:ext cx="993792" cy="993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Local Leaders</a:t>
          </a:r>
        </a:p>
      </dsp:txBody>
      <dsp:txXfrm>
        <a:off x="3084209" y="2912136"/>
        <a:ext cx="702718" cy="702718"/>
      </dsp:txXfrm>
    </dsp:sp>
    <dsp:sp modelId="{FC5F8180-624D-4A91-8B1C-F13877F4B26B}">
      <dsp:nvSpPr>
        <dsp:cNvPr id="0" name=""/>
        <dsp:cNvSpPr/>
      </dsp:nvSpPr>
      <dsp:spPr>
        <a:xfrm>
          <a:off x="1168505" y="2766599"/>
          <a:ext cx="993792" cy="993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Businesses</a:t>
          </a:r>
        </a:p>
      </dsp:txBody>
      <dsp:txXfrm>
        <a:off x="1314042" y="2912136"/>
        <a:ext cx="702718" cy="702718"/>
      </dsp:txXfrm>
    </dsp:sp>
    <dsp:sp modelId="{0ECBC577-4788-4562-9981-B41036A876BE}">
      <dsp:nvSpPr>
        <dsp:cNvPr id="0" name=""/>
        <dsp:cNvSpPr/>
      </dsp:nvSpPr>
      <dsp:spPr>
        <a:xfrm>
          <a:off x="621493" y="1083070"/>
          <a:ext cx="993792" cy="993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Residents</a:t>
          </a:r>
        </a:p>
      </dsp:txBody>
      <dsp:txXfrm>
        <a:off x="767030" y="1228607"/>
        <a:ext cx="702718" cy="702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F356-8333-47E4-B758-F98E01169F46}">
      <dsp:nvSpPr>
        <dsp:cNvPr id="0" name=""/>
        <dsp:cNvSpPr/>
      </dsp:nvSpPr>
      <dsp:spPr>
        <a:xfrm>
          <a:off x="0" y="4454"/>
          <a:ext cx="8170323" cy="5837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60648-4F85-4667-BC42-A9CFC0DDF567}">
      <dsp:nvSpPr>
        <dsp:cNvPr id="0" name=""/>
        <dsp:cNvSpPr/>
      </dsp:nvSpPr>
      <dsp:spPr>
        <a:xfrm>
          <a:off x="176573" y="135790"/>
          <a:ext cx="321042" cy="3210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876B3-3AA0-4932-9589-90F3F2DCDAB0}">
      <dsp:nvSpPr>
        <dsp:cNvPr id="0" name=""/>
        <dsp:cNvSpPr/>
      </dsp:nvSpPr>
      <dsp:spPr>
        <a:xfrm>
          <a:off x="674189" y="4454"/>
          <a:ext cx="3676645" cy="58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776" tIns="61776" rIns="61776" bIns="61776" numCol="1" spcCol="1270" anchor="ctr" anchorCtr="0">
          <a:noAutofit/>
        </a:bodyPr>
        <a:lstStyle/>
        <a:p>
          <a:pPr marL="0" lvl="0" indent="0" algn="l" defTabSz="844550">
            <a:lnSpc>
              <a:spcPct val="100000"/>
            </a:lnSpc>
            <a:spcBef>
              <a:spcPct val="0"/>
            </a:spcBef>
            <a:spcAft>
              <a:spcPct val="35000"/>
            </a:spcAft>
            <a:buNone/>
          </a:pPr>
          <a:r>
            <a:rPr lang="en-US" sz="1900" kern="1200" dirty="0"/>
            <a:t>Tactics</a:t>
          </a:r>
        </a:p>
      </dsp:txBody>
      <dsp:txXfrm>
        <a:off x="674189" y="4454"/>
        <a:ext cx="3676645" cy="583713"/>
      </dsp:txXfrm>
    </dsp:sp>
    <dsp:sp modelId="{975C4F5E-6ECA-43FA-830F-776C9BE2088D}">
      <dsp:nvSpPr>
        <dsp:cNvPr id="0" name=""/>
        <dsp:cNvSpPr/>
      </dsp:nvSpPr>
      <dsp:spPr>
        <a:xfrm>
          <a:off x="4350834" y="4454"/>
          <a:ext cx="3818829" cy="58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776" tIns="61776" rIns="61776" bIns="61776" numCol="1" spcCol="1270" anchor="ctr" anchorCtr="0">
          <a:noAutofit/>
        </a:bodyPr>
        <a:lstStyle/>
        <a:p>
          <a:pPr marL="0" lvl="0" indent="0" algn="l" defTabSz="488950">
            <a:lnSpc>
              <a:spcPct val="100000"/>
            </a:lnSpc>
            <a:spcBef>
              <a:spcPct val="0"/>
            </a:spcBef>
            <a:spcAft>
              <a:spcPct val="35000"/>
            </a:spcAft>
            <a:buNone/>
          </a:pPr>
          <a:r>
            <a:rPr lang="en-US" sz="1100" kern="1200" dirty="0"/>
            <a:t>Email</a:t>
          </a:r>
        </a:p>
        <a:p>
          <a:pPr marL="0" lvl="0" indent="0" algn="l" defTabSz="488950">
            <a:lnSpc>
              <a:spcPct val="100000"/>
            </a:lnSpc>
            <a:spcBef>
              <a:spcPct val="0"/>
            </a:spcBef>
            <a:spcAft>
              <a:spcPct val="35000"/>
            </a:spcAft>
            <a:buNone/>
          </a:pPr>
          <a:r>
            <a:rPr lang="en-US" sz="1100" kern="1200" dirty="0"/>
            <a:t>Direct mail</a:t>
          </a:r>
        </a:p>
        <a:p>
          <a:pPr marL="0" lvl="0" indent="0" algn="l" defTabSz="488950">
            <a:lnSpc>
              <a:spcPct val="100000"/>
            </a:lnSpc>
            <a:spcBef>
              <a:spcPct val="0"/>
            </a:spcBef>
            <a:spcAft>
              <a:spcPct val="35000"/>
            </a:spcAft>
            <a:buNone/>
          </a:pPr>
          <a:r>
            <a:rPr lang="en-US" sz="1100" kern="1200" dirty="0"/>
            <a:t>Digital media campaigns </a:t>
          </a:r>
        </a:p>
      </dsp:txBody>
      <dsp:txXfrm>
        <a:off x="4350834" y="4454"/>
        <a:ext cx="3818829" cy="583713"/>
      </dsp:txXfrm>
    </dsp:sp>
    <dsp:sp modelId="{6515712F-10F1-4DC8-9FB4-B72C12329A05}">
      <dsp:nvSpPr>
        <dsp:cNvPr id="0" name=""/>
        <dsp:cNvSpPr/>
      </dsp:nvSpPr>
      <dsp:spPr>
        <a:xfrm>
          <a:off x="0" y="734097"/>
          <a:ext cx="8170323" cy="5837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C5C05-3C45-4E61-877E-B4142B9222D4}">
      <dsp:nvSpPr>
        <dsp:cNvPr id="0" name=""/>
        <dsp:cNvSpPr/>
      </dsp:nvSpPr>
      <dsp:spPr>
        <a:xfrm>
          <a:off x="176573" y="865432"/>
          <a:ext cx="321042" cy="3210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1598F-3D7D-4D05-8873-5A5176C03117}">
      <dsp:nvSpPr>
        <dsp:cNvPr id="0" name=""/>
        <dsp:cNvSpPr/>
      </dsp:nvSpPr>
      <dsp:spPr>
        <a:xfrm>
          <a:off x="674189" y="734097"/>
          <a:ext cx="7495474" cy="58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776" tIns="61776" rIns="61776" bIns="61776" numCol="1" spcCol="1270" anchor="ctr" anchorCtr="0">
          <a:noAutofit/>
        </a:bodyPr>
        <a:lstStyle/>
        <a:p>
          <a:pPr marL="0" lvl="0" indent="0" algn="l" defTabSz="844550">
            <a:lnSpc>
              <a:spcPct val="100000"/>
            </a:lnSpc>
            <a:spcBef>
              <a:spcPct val="0"/>
            </a:spcBef>
            <a:spcAft>
              <a:spcPct val="35000"/>
            </a:spcAft>
            <a:buNone/>
          </a:pPr>
          <a:r>
            <a:rPr lang="en-US" sz="1900" kern="1200" dirty="0"/>
            <a:t>Hotline/outbound calling</a:t>
          </a:r>
        </a:p>
      </dsp:txBody>
      <dsp:txXfrm>
        <a:off x="674189" y="734097"/>
        <a:ext cx="7495474" cy="583713"/>
      </dsp:txXfrm>
    </dsp:sp>
    <dsp:sp modelId="{21BE5633-471E-4F61-849B-F6886F8D07F2}">
      <dsp:nvSpPr>
        <dsp:cNvPr id="0" name=""/>
        <dsp:cNvSpPr/>
      </dsp:nvSpPr>
      <dsp:spPr>
        <a:xfrm>
          <a:off x="0" y="1463739"/>
          <a:ext cx="8170323" cy="5837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384A5-7484-476C-92E4-0A7AC2BDDE65}">
      <dsp:nvSpPr>
        <dsp:cNvPr id="0" name=""/>
        <dsp:cNvSpPr/>
      </dsp:nvSpPr>
      <dsp:spPr>
        <a:xfrm>
          <a:off x="176573" y="1595074"/>
          <a:ext cx="321042" cy="3210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4D5AC-2AE4-46EE-8F1A-24949F5C406A}">
      <dsp:nvSpPr>
        <dsp:cNvPr id="0" name=""/>
        <dsp:cNvSpPr/>
      </dsp:nvSpPr>
      <dsp:spPr>
        <a:xfrm>
          <a:off x="674189" y="1463739"/>
          <a:ext cx="7495474" cy="58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776" tIns="61776" rIns="61776" bIns="61776" numCol="1" spcCol="1270" anchor="ctr" anchorCtr="0">
          <a:noAutofit/>
        </a:bodyPr>
        <a:lstStyle/>
        <a:p>
          <a:pPr marL="0" lvl="0" indent="0" algn="l" defTabSz="844550">
            <a:lnSpc>
              <a:spcPct val="100000"/>
            </a:lnSpc>
            <a:spcBef>
              <a:spcPct val="0"/>
            </a:spcBef>
            <a:spcAft>
              <a:spcPct val="35000"/>
            </a:spcAft>
            <a:buNone/>
          </a:pPr>
          <a:r>
            <a:rPr lang="en-US" sz="1900" kern="1200" dirty="0"/>
            <a:t>Coordination with K-5 THINK! program</a:t>
          </a:r>
        </a:p>
      </dsp:txBody>
      <dsp:txXfrm>
        <a:off x="674189" y="1463739"/>
        <a:ext cx="7495474" cy="583713"/>
      </dsp:txXfrm>
    </dsp:sp>
    <dsp:sp modelId="{BD2DDCC7-7E85-4843-BFFC-D4B644989DC6}">
      <dsp:nvSpPr>
        <dsp:cNvPr id="0" name=""/>
        <dsp:cNvSpPr/>
      </dsp:nvSpPr>
      <dsp:spPr>
        <a:xfrm>
          <a:off x="0" y="2193381"/>
          <a:ext cx="8170323" cy="5837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BC784-B0B0-4806-9E77-4232FCDF4C0F}">
      <dsp:nvSpPr>
        <dsp:cNvPr id="0" name=""/>
        <dsp:cNvSpPr/>
      </dsp:nvSpPr>
      <dsp:spPr>
        <a:xfrm>
          <a:off x="176573" y="2324716"/>
          <a:ext cx="321042" cy="3210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6EC0A-1D7C-4F4A-B1D2-ADC089F3FA04}">
      <dsp:nvSpPr>
        <dsp:cNvPr id="0" name=""/>
        <dsp:cNvSpPr/>
      </dsp:nvSpPr>
      <dsp:spPr>
        <a:xfrm>
          <a:off x="674189" y="2193381"/>
          <a:ext cx="7495474" cy="58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776" tIns="61776" rIns="61776" bIns="61776" numCol="1" spcCol="1270" anchor="ctr" anchorCtr="0">
          <a:noAutofit/>
        </a:bodyPr>
        <a:lstStyle/>
        <a:p>
          <a:pPr marL="0" lvl="0" indent="0" algn="l" defTabSz="844550">
            <a:lnSpc>
              <a:spcPct val="100000"/>
            </a:lnSpc>
            <a:spcBef>
              <a:spcPct val="0"/>
            </a:spcBef>
            <a:spcAft>
              <a:spcPct val="35000"/>
            </a:spcAft>
            <a:buNone/>
          </a:pPr>
          <a:r>
            <a:rPr lang="en-US" sz="1900" kern="1200" dirty="0"/>
            <a:t>Collaboration with City officials /LEAD Remediation programs</a:t>
          </a:r>
        </a:p>
      </dsp:txBody>
      <dsp:txXfrm>
        <a:off x="674189" y="2193381"/>
        <a:ext cx="7495474" cy="583713"/>
      </dsp:txXfrm>
    </dsp:sp>
    <dsp:sp modelId="{E3384981-4AA1-4D1F-AE41-1FB1A70523E6}">
      <dsp:nvSpPr>
        <dsp:cNvPr id="0" name=""/>
        <dsp:cNvSpPr/>
      </dsp:nvSpPr>
      <dsp:spPr>
        <a:xfrm>
          <a:off x="0" y="2923023"/>
          <a:ext cx="8170323" cy="5837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679F1-2485-4F59-A66C-F0648331F755}">
      <dsp:nvSpPr>
        <dsp:cNvPr id="0" name=""/>
        <dsp:cNvSpPr/>
      </dsp:nvSpPr>
      <dsp:spPr>
        <a:xfrm>
          <a:off x="176573" y="3054358"/>
          <a:ext cx="321042" cy="3210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87103-9BB4-455C-A511-4470ABF38FDF}">
      <dsp:nvSpPr>
        <dsp:cNvPr id="0" name=""/>
        <dsp:cNvSpPr/>
      </dsp:nvSpPr>
      <dsp:spPr>
        <a:xfrm>
          <a:off x="674189" y="2923023"/>
          <a:ext cx="7495474" cy="58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776" tIns="61776" rIns="61776" bIns="61776" numCol="1" spcCol="1270" anchor="ctr" anchorCtr="0">
          <a:noAutofit/>
        </a:bodyPr>
        <a:lstStyle/>
        <a:p>
          <a:pPr marL="0" lvl="0" indent="0" algn="l" defTabSz="844550">
            <a:lnSpc>
              <a:spcPct val="100000"/>
            </a:lnSpc>
            <a:spcBef>
              <a:spcPct val="0"/>
            </a:spcBef>
            <a:spcAft>
              <a:spcPct val="35000"/>
            </a:spcAft>
            <a:buNone/>
          </a:pPr>
          <a:r>
            <a:rPr lang="en-US" sz="1900" kern="1200" dirty="0"/>
            <a:t>Trade Ally Engagement</a:t>
          </a:r>
        </a:p>
      </dsp:txBody>
      <dsp:txXfrm>
        <a:off x="674189" y="2923023"/>
        <a:ext cx="7495474" cy="58371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7BC3F8-B82F-A44C-8812-10AE68AE66E2}" type="datetime1">
              <a:rPr lang="en-US" smtClean="0"/>
              <a:t>1/12/2023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5606AC-7420-B146-98CB-ACAB904A2ECC}" type="slidenum">
              <a:rPr lang="en-US" smtClean="0"/>
              <a:t>‹#›</a:t>
            </a:fld>
            <a:endParaRPr lang="en-US" dirty="0"/>
          </a:p>
        </p:txBody>
      </p:sp>
    </p:spTree>
    <p:extLst>
      <p:ext uri="{BB962C8B-B14F-4D97-AF65-F5344CB8AC3E}">
        <p14:creationId xmlns:p14="http://schemas.microsoft.com/office/powerpoint/2010/main" val="29366357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853AB-39FB-374A-A66F-B4E47AAEC760}" type="datetime1">
              <a:rPr lang="en-US" smtClean="0"/>
              <a:t>1/12/2023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6C7D4-655D-BB49-A40A-7D373267EA01}" type="slidenum">
              <a:rPr lang="en-US" smtClean="0"/>
              <a:t>‹#›</a:t>
            </a:fld>
            <a:endParaRPr lang="en-US" dirty="0"/>
          </a:p>
        </p:txBody>
      </p:sp>
    </p:spTree>
    <p:extLst>
      <p:ext uri="{BB962C8B-B14F-4D97-AF65-F5344CB8AC3E}">
        <p14:creationId xmlns:p14="http://schemas.microsoft.com/office/powerpoint/2010/main" val="423848358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59913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37754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Tree>
    <p:extLst>
      <p:ext uri="{BB962C8B-B14F-4D97-AF65-F5344CB8AC3E}">
        <p14:creationId xmlns:p14="http://schemas.microsoft.com/office/powerpoint/2010/main" val="2935309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a typeface="Calibri"/>
              <a:cs typeface="Calibri"/>
            </a:endParaRPr>
          </a:p>
        </p:txBody>
      </p:sp>
    </p:spTree>
    <p:extLst>
      <p:ext uri="{BB962C8B-B14F-4D97-AF65-F5344CB8AC3E}">
        <p14:creationId xmlns:p14="http://schemas.microsoft.com/office/powerpoint/2010/main" val="3622018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402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21835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83943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45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200" dirty="0">
              <a:cs typeface="Calibri"/>
            </a:endParaRPr>
          </a:p>
        </p:txBody>
      </p:sp>
    </p:spTree>
    <p:extLst>
      <p:ext uri="{BB962C8B-B14F-4D97-AF65-F5344CB8AC3E}">
        <p14:creationId xmlns:p14="http://schemas.microsoft.com/office/powerpoint/2010/main" val="213392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184055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118847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59349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025120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p>
        </p:txBody>
      </p:sp>
      <p:sp>
        <p:nvSpPr>
          <p:cNvPr id="8" name="Rectangle 7"/>
          <p:cNvSpPr/>
          <p:nvPr userDrawn="1"/>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Title Green@30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78601"/>
          <a:stretch/>
        </p:blipFill>
        <p:spPr>
          <a:xfrm>
            <a:off x="-11318" y="4042833"/>
            <a:ext cx="9166636" cy="110286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789" y="4491030"/>
            <a:ext cx="1371600" cy="497585"/>
          </a:xfrm>
          <a:prstGeom prst="rect">
            <a:avLst/>
          </a:prstGeom>
        </p:spPr>
      </p:pic>
      <p:sp>
        <p:nvSpPr>
          <p:cNvPr id="2" name="Title 1"/>
          <p:cNvSpPr>
            <a:spLocks noGrp="1"/>
          </p:cNvSpPr>
          <p:nvPr>
            <p:ph type="ctrTitle" hasCustomPrompt="1"/>
          </p:nvPr>
        </p:nvSpPr>
        <p:spPr>
          <a:xfrm>
            <a:off x="685800" y="1223963"/>
            <a:ext cx="7772400" cy="1102519"/>
          </a:xfrm>
        </p:spPr>
        <p:txBody>
          <a:bodyPr/>
          <a:lstStyle>
            <a:lvl1pPr algn="r">
              <a:defRPr sz="4000" b="1" baseline="0">
                <a:solidFill>
                  <a:schemeClr val="tx2"/>
                </a:solidFill>
              </a:defRPr>
            </a:lvl1pPr>
          </a:lstStyle>
          <a:p>
            <a:r>
              <a:rPr lang="en-US"/>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enter presenter’s name/date</a:t>
            </a:r>
          </a:p>
        </p:txBody>
      </p:sp>
      <p:sp>
        <p:nvSpPr>
          <p:cNvPr id="4" name="Date Placeholder 3"/>
          <p:cNvSpPr>
            <a:spLocks noGrp="1"/>
          </p:cNvSpPr>
          <p:nvPr>
            <p:ph type="dt" sz="half" idx="10"/>
          </p:nvPr>
        </p:nvSpPr>
        <p:spPr/>
        <p:txBody>
          <a:bodyPr/>
          <a:lstStyle/>
          <a:p>
            <a:fld id="{50C592C3-5F8E-44D9-B994-0FBA824F7D2A}"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Sierra Club Responsive Comments, Docket UD-22-04, Exhibit 7</a:t>
            </a:r>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370551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BF112-766D-477A-9357-87CC23876C3A}" type="datetime1">
              <a:rPr lang="en-US" smtClean="0"/>
              <a:t>1/12/2023</a:t>
            </a:fld>
            <a:endParaRPr lang="en-US" dirty="0"/>
          </a:p>
        </p:txBody>
      </p:sp>
      <p:sp>
        <p:nvSpPr>
          <p:cNvPr id="3" name="Footer Placeholder 2"/>
          <p:cNvSpPr>
            <a:spLocks noGrp="1"/>
          </p:cNvSpPr>
          <p:nvPr>
            <p:ph type="ftr" sz="quarter" idx="11"/>
          </p:nvPr>
        </p:nvSpPr>
        <p:spPr/>
        <p:txBody>
          <a:bodyPr/>
          <a:lstStyle/>
          <a:p>
            <a:r>
              <a:rPr lang="en-US"/>
              <a:t>Sierra Club Responsive Comments, Docket UD-22-04, Exhibit 7</a:t>
            </a:r>
            <a:endParaRPr lang="en-US" dirty="0"/>
          </a:p>
        </p:txBody>
      </p:sp>
      <p:sp>
        <p:nvSpPr>
          <p:cNvPr id="4" name="Slide Number Placeholder 3"/>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181866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A66D85-EBC9-4850-B646-0D1F95353C82}"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Sierra Club Responsive Comments, Docket UD-22-04, Exhibit 7</a:t>
            </a:r>
            <a:endParaRPr lang="en-US" dirty="0"/>
          </a:p>
        </p:txBody>
      </p:sp>
      <p:sp>
        <p:nvSpPr>
          <p:cNvPr id="7" name="Slide Number Placeholder 6"/>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103624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71F31-92BE-49D0-A773-492D3177FDEC}"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Sierra Club Responsive Comments, Docket UD-22-04, Exhibit 7</a:t>
            </a:r>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404574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005D8-7E65-43AA-AA09-A1AF5F2D70C0}"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Sierra Club Responsive Comments, Docket UD-22-04, Exhibit 7</a:t>
            </a:r>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321881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0" indent="0">
              <a:buClr>
                <a:schemeClr val="tx2"/>
              </a:buClr>
              <a:buFont typeface="Wingdings" charset="2"/>
              <a:buNone/>
              <a:defRPr sz="2400"/>
            </a:lvl1pPr>
            <a:lvl2pPr marL="274320" indent="-274320">
              <a:buClr>
                <a:schemeClr val="tx2"/>
              </a:buClr>
              <a:buFont typeface="Arial" panose="020B0604020202020204" pitchFamily="34" charset="0"/>
              <a:buChar char="•"/>
              <a:defRPr sz="2000"/>
            </a:lvl2pPr>
            <a:lvl3pPr marL="548640" indent="-274320">
              <a:buClr>
                <a:schemeClr val="tx2"/>
              </a:buClr>
              <a:buFont typeface="Arial" panose="020B0604020202020204" pitchFamily="34" charset="0"/>
              <a:buChar char="•"/>
              <a:defRPr sz="1800"/>
            </a:lvl3pPr>
            <a:lvl4pPr marL="822960" indent="-274320">
              <a:buClr>
                <a:schemeClr val="tx2"/>
              </a:buClr>
              <a:buFont typeface="Arial" panose="020B0604020202020204" pitchFamily="34" charset="0"/>
              <a:buChar char="•"/>
              <a:defRPr sz="1600"/>
            </a:lvl4pPr>
            <a:lvl5pPr marL="1097280" indent="-274320">
              <a:buClr>
                <a:schemeClr val="tx2"/>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5702B-BD9D-416D-B803-2BFB7C61E3D8}"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Sierra Club Responsive Comments, Docket UD-22-04, Exhibit 7</a:t>
            </a:r>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294284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none" baseline="0">
                <a:solidFill>
                  <a:srgbClr val="3C3C3B"/>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F7F2-FB15-4021-910C-BFA14E33F2BC}"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Sierra Club Responsive Comments, Docket UD-22-04, Exhibit 7</a:t>
            </a:r>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293664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C3C3B"/>
                </a:solidFill>
              </a:defRPr>
            </a:lvl1pPr>
          </a:lstStyle>
          <a:p>
            <a:r>
              <a:rPr lang="en-US"/>
              <a:t>Click to edit Master title style</a:t>
            </a:r>
          </a:p>
        </p:txBody>
      </p:sp>
      <p:sp>
        <p:nvSpPr>
          <p:cNvPr id="3" name="Content Placeholder 2"/>
          <p:cNvSpPr>
            <a:spLocks noGrp="1"/>
          </p:cNvSpPr>
          <p:nvPr>
            <p:ph sz="half" idx="1"/>
          </p:nvPr>
        </p:nvSpPr>
        <p:spPr>
          <a:xfrm>
            <a:off x="344716" y="1245393"/>
            <a:ext cx="4038600" cy="3222051"/>
          </a:xfrm>
        </p:spPr>
        <p:txBody>
          <a:bodyPr>
            <a:normAutofit/>
          </a:bodyPr>
          <a:lstStyle>
            <a:lvl1pPr marL="0" indent="0">
              <a:buNone/>
              <a:defRPr sz="2000">
                <a:solidFill>
                  <a:srgbClr val="3C3C3B"/>
                </a:solidFill>
              </a:defRPr>
            </a:lvl1pPr>
            <a:lvl2pPr marL="274320" indent="-274320">
              <a:buFont typeface="Arial" panose="020B0604020202020204" pitchFamily="34" charset="0"/>
              <a:buChar char="•"/>
              <a:defRPr sz="1800">
                <a:solidFill>
                  <a:srgbClr val="3C3C3B"/>
                </a:solidFill>
              </a:defRPr>
            </a:lvl2pPr>
            <a:lvl3pPr marL="548640" indent="-274320">
              <a:buFont typeface="Arial" panose="020B0604020202020204" pitchFamily="34" charset="0"/>
              <a:buChar char="•"/>
              <a:defRPr sz="1600">
                <a:solidFill>
                  <a:srgbClr val="3C3C3B"/>
                </a:solidFill>
              </a:defRPr>
            </a:lvl3pPr>
            <a:lvl4pPr marL="822960" indent="-274320">
              <a:buFont typeface="Arial" panose="020B0604020202020204" pitchFamily="34" charset="0"/>
              <a:buChar char="•"/>
              <a:defRPr sz="1400">
                <a:solidFill>
                  <a:srgbClr val="3C3C3B"/>
                </a:solidFill>
              </a:defRPr>
            </a:lvl4pPr>
            <a:lvl5pPr marL="1097280" indent="-274320">
              <a:buFont typeface="Arial" panose="020B0604020202020204" pitchFamily="34" charset="0"/>
              <a:buChar char="•"/>
              <a:defRPr sz="14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45393"/>
            <a:ext cx="4038600" cy="3222051"/>
          </a:xfrm>
        </p:spPr>
        <p:txBody>
          <a:bodyPr>
            <a:normAutofit/>
          </a:bodyPr>
          <a:lstStyle>
            <a:lvl1pPr marL="0" indent="0">
              <a:buNone/>
              <a:defRPr sz="2000">
                <a:solidFill>
                  <a:srgbClr val="3C3C3B"/>
                </a:solidFill>
              </a:defRPr>
            </a:lvl1pPr>
            <a:lvl2pPr marL="274320" indent="-274320">
              <a:buFont typeface="Arial" panose="020B0604020202020204" pitchFamily="34" charset="0"/>
              <a:buChar char="•"/>
              <a:defRPr lang="en-US" sz="1800" kern="1200" dirty="0" smtClean="0">
                <a:solidFill>
                  <a:srgbClr val="3C3C3B"/>
                </a:solidFill>
                <a:latin typeface="+mn-lt"/>
                <a:ea typeface="+mn-ea"/>
                <a:cs typeface="+mn-cs"/>
              </a:defRPr>
            </a:lvl2pPr>
            <a:lvl3pPr marL="548640" indent="-274320">
              <a:buFont typeface="Arial" panose="020B0604020202020204" pitchFamily="34" charset="0"/>
              <a:buChar char="•"/>
              <a:defRPr sz="1600">
                <a:solidFill>
                  <a:srgbClr val="3C3C3B"/>
                </a:solidFill>
              </a:defRPr>
            </a:lvl3pPr>
            <a:lvl4pPr marL="822960" indent="-274320">
              <a:buFont typeface="Arial" panose="020B0604020202020204" pitchFamily="34" charset="0"/>
              <a:buChar char="•"/>
              <a:defRPr sz="1400">
                <a:solidFill>
                  <a:srgbClr val="3C3C3B"/>
                </a:solidFill>
              </a:defRPr>
            </a:lvl4pPr>
            <a:lvl5pPr marL="1097280" indent="-274320">
              <a:buFont typeface="Arial" panose="020B0604020202020204" pitchFamily="34" charset="0"/>
              <a:buChar char="•"/>
              <a:defRPr sz="1400">
                <a:solidFill>
                  <a:srgbClr val="3C3C3B"/>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CEACC-0BDA-4D65-9AFE-7E785516834E}"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Sierra Club Responsive Comments, Docket UD-22-04, Exhibit 7</a:t>
            </a:r>
            <a:endParaRPr lang="en-US" dirty="0"/>
          </a:p>
        </p:txBody>
      </p:sp>
      <p:sp>
        <p:nvSpPr>
          <p:cNvPr id="7" name="Slide Number Placeholder 6"/>
          <p:cNvSpPr>
            <a:spLocks noGrp="1"/>
          </p:cNvSpPr>
          <p:nvPr>
            <p:ph type="sldNum" sz="quarter" idx="12"/>
          </p:nvPr>
        </p:nvSpPr>
        <p:spPr/>
        <p:txBody>
          <a:bodyPr/>
          <a:lstStyle/>
          <a:p>
            <a:fld id="{EA69B7C6-3FEA-7848-A062-37F8F6368D00}" type="slidenum">
              <a:rPr lang="en-US" smtClean="0"/>
              <a:t>‹#›</a:t>
            </a:fld>
            <a:endParaRPr lang="en-US" dirty="0"/>
          </a:p>
        </p:txBody>
      </p:sp>
      <p:sp>
        <p:nvSpPr>
          <p:cNvPr id="8" name="TextBox 7"/>
          <p:cNvSpPr txBox="1"/>
          <p:nvPr userDrawn="1"/>
        </p:nvSpPr>
        <p:spPr>
          <a:xfrm>
            <a:off x="7837714" y="-3991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854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2858" y="115208"/>
            <a:ext cx="8229600" cy="857250"/>
          </a:xfrm>
        </p:spPr>
        <p:txBody>
          <a:bodyPr anchor="b"/>
          <a:lstStyle>
            <a:lvl1pPr>
              <a:defRPr>
                <a:solidFill>
                  <a:srgbClr val="3C3C3B"/>
                </a:solidFill>
              </a:defRPr>
            </a:lvl1pPr>
          </a:lstStyle>
          <a:p>
            <a:r>
              <a:rPr lang="en-US"/>
              <a:t>Click to edit Master title style</a:t>
            </a:r>
          </a:p>
        </p:txBody>
      </p:sp>
      <p:sp>
        <p:nvSpPr>
          <p:cNvPr id="3" name="Text Placeholder 2"/>
          <p:cNvSpPr>
            <a:spLocks noGrp="1"/>
          </p:cNvSpPr>
          <p:nvPr>
            <p:ph type="body" idx="1" hasCustomPrompt="1"/>
          </p:nvPr>
        </p:nvSpPr>
        <p:spPr>
          <a:xfrm>
            <a:off x="381000" y="1203462"/>
            <a:ext cx="4040188" cy="479822"/>
          </a:xfrm>
        </p:spPr>
        <p:txBody>
          <a:bodyPr anchor="b"/>
          <a:lstStyle>
            <a:lvl1pPr marL="0" indent="0">
              <a:buNone/>
              <a:defRPr sz="2400" b="0">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p:cNvSpPr>
            <a:spLocks noGrp="1"/>
          </p:cNvSpPr>
          <p:nvPr>
            <p:ph sz="half" idx="2"/>
          </p:nvPr>
        </p:nvSpPr>
        <p:spPr>
          <a:xfrm>
            <a:off x="381000" y="1790700"/>
            <a:ext cx="4040188" cy="2771775"/>
          </a:xfrm>
        </p:spPr>
        <p:txBody>
          <a:bodyPr>
            <a:normAutofit/>
          </a:bodyPr>
          <a:lstStyle>
            <a:lvl1pPr marL="0" indent="0">
              <a:buNone/>
              <a:defRPr sz="2000">
                <a:solidFill>
                  <a:srgbClr val="3C3C3B"/>
                </a:solidFill>
              </a:defRPr>
            </a:lvl1pPr>
            <a:lvl2pPr marL="274320" indent="-274320">
              <a:buFont typeface="Arial" panose="020B0604020202020204" pitchFamily="34" charset="0"/>
              <a:buChar char="•"/>
              <a:defRPr sz="1800">
                <a:solidFill>
                  <a:srgbClr val="3C3C3B"/>
                </a:solidFill>
              </a:defRPr>
            </a:lvl2pPr>
            <a:lvl3pPr marL="548640" indent="-274320">
              <a:buFont typeface="Arial" panose="020B0604020202020204" pitchFamily="34" charset="0"/>
              <a:buChar char="•"/>
              <a:defRPr sz="1600">
                <a:solidFill>
                  <a:srgbClr val="3C3C3B"/>
                </a:solidFill>
              </a:defRPr>
            </a:lvl3pPr>
            <a:lvl4pPr marL="822960" indent="-274320">
              <a:buFont typeface="Arial" panose="020B0604020202020204" pitchFamily="34" charset="0"/>
              <a:buChar char="•"/>
              <a:defRPr sz="1400">
                <a:solidFill>
                  <a:srgbClr val="3C3C3B"/>
                </a:solidFill>
              </a:defRPr>
            </a:lvl4pPr>
            <a:lvl5pPr marL="1097280" indent="-274320">
              <a:buFont typeface="Arial" panose="020B0604020202020204" pitchFamily="34" charset="0"/>
              <a:buChar char="•"/>
              <a:defRPr sz="1400">
                <a:solidFill>
                  <a:srgbClr val="3C3C3B"/>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8200" y="1203462"/>
            <a:ext cx="4041775" cy="479822"/>
          </a:xfrm>
        </p:spPr>
        <p:txBody>
          <a:bodyPr anchor="b"/>
          <a:lstStyle>
            <a:lvl1pPr marL="0" indent="0">
              <a:buNone/>
              <a:defRPr sz="2400" b="0">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p:cNvSpPr>
            <a:spLocks noGrp="1"/>
          </p:cNvSpPr>
          <p:nvPr>
            <p:ph sz="quarter" idx="4"/>
          </p:nvPr>
        </p:nvSpPr>
        <p:spPr>
          <a:xfrm>
            <a:off x="4648200" y="1790700"/>
            <a:ext cx="4041775" cy="2771775"/>
          </a:xfrm>
        </p:spPr>
        <p:txBody>
          <a:bodyPr>
            <a:normAutofit/>
          </a:bodyPr>
          <a:lstStyle>
            <a:lvl1pPr marL="0" indent="0">
              <a:buNone/>
              <a:defRPr sz="2000">
                <a:solidFill>
                  <a:srgbClr val="3C3C3B"/>
                </a:solidFill>
              </a:defRPr>
            </a:lvl1pPr>
            <a:lvl2pPr marL="274320" indent="-274320">
              <a:buFont typeface="Arial" panose="020B0604020202020204" pitchFamily="34" charset="0"/>
              <a:buChar char="•"/>
              <a:defRPr sz="1800">
                <a:solidFill>
                  <a:srgbClr val="3C3C3B"/>
                </a:solidFill>
              </a:defRPr>
            </a:lvl2pPr>
            <a:lvl3pPr marL="548640" indent="-274320">
              <a:buFont typeface="Arial" panose="020B0604020202020204" pitchFamily="34" charset="0"/>
              <a:buChar char="•"/>
              <a:defRPr sz="1600">
                <a:solidFill>
                  <a:srgbClr val="3C3C3B"/>
                </a:solidFill>
              </a:defRPr>
            </a:lvl3pPr>
            <a:lvl4pPr marL="822960" indent="-274320">
              <a:buFont typeface="Arial" panose="020B0604020202020204" pitchFamily="34" charset="0"/>
              <a:buChar char="•"/>
              <a:defRPr sz="1400">
                <a:solidFill>
                  <a:srgbClr val="3C3C3B"/>
                </a:solidFill>
              </a:defRPr>
            </a:lvl4pPr>
            <a:lvl5pPr marL="1097280" indent="-274320">
              <a:buFont typeface="Arial" panose="020B0604020202020204" pitchFamily="34" charset="0"/>
              <a:buChar char="•"/>
              <a:defRPr sz="1400">
                <a:solidFill>
                  <a:srgbClr val="3C3C3B"/>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DF969-E77A-4501-BDC0-6590903107D8}" type="datetime1">
              <a:rPr lang="en-US" smtClean="0"/>
              <a:t>1/12/2023</a:t>
            </a:fld>
            <a:endParaRPr lang="en-US" dirty="0"/>
          </a:p>
        </p:txBody>
      </p:sp>
      <p:sp>
        <p:nvSpPr>
          <p:cNvPr id="8" name="Footer Placeholder 7"/>
          <p:cNvSpPr>
            <a:spLocks noGrp="1"/>
          </p:cNvSpPr>
          <p:nvPr>
            <p:ph type="ftr" sz="quarter" idx="11"/>
          </p:nvPr>
        </p:nvSpPr>
        <p:spPr/>
        <p:txBody>
          <a:bodyPr/>
          <a:lstStyle/>
          <a:p>
            <a:r>
              <a:rPr lang="en-US"/>
              <a:t>Sierra Club Responsive Comments, Docket UD-22-04, Exhibit 7</a:t>
            </a:r>
            <a:endParaRPr lang="en-US" dirty="0"/>
          </a:p>
        </p:txBody>
      </p:sp>
      <p:sp>
        <p:nvSpPr>
          <p:cNvPr id="9" name="Slide Number Placeholder 8"/>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262616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96581" y="242326"/>
            <a:ext cx="4114800" cy="4325270"/>
          </a:xfrm>
        </p:spPr>
        <p:txBody>
          <a:bodyPr/>
          <a:lstStyle>
            <a:lvl1pPr marL="0" indent="0">
              <a:buNone/>
              <a:defRPr/>
            </a:lvl1pPr>
          </a:lstStyle>
          <a:p>
            <a:r>
              <a:rPr lang="en-US" dirty="0"/>
              <a:t>Click icon to add picture</a:t>
            </a:r>
          </a:p>
        </p:txBody>
      </p:sp>
      <p:sp>
        <p:nvSpPr>
          <p:cNvPr id="2" name="Title 1"/>
          <p:cNvSpPr>
            <a:spLocks noGrp="1"/>
          </p:cNvSpPr>
          <p:nvPr>
            <p:ph type="title" hasCustomPrompt="1"/>
          </p:nvPr>
        </p:nvSpPr>
        <p:spPr>
          <a:xfrm>
            <a:off x="356418" y="242326"/>
            <a:ext cx="3733799" cy="701994"/>
          </a:xfrm>
        </p:spPr>
        <p:txBody>
          <a:bodyPr anchor="b"/>
          <a:lstStyle>
            <a:lvl1pPr algn="l">
              <a:defRPr sz="2800" b="0" baseline="0"/>
            </a:lvl1pPr>
          </a:lstStyle>
          <a:p>
            <a:r>
              <a:rPr lang="en-US"/>
              <a:t>Click to enter title style</a:t>
            </a:r>
          </a:p>
        </p:txBody>
      </p:sp>
      <p:sp>
        <p:nvSpPr>
          <p:cNvPr id="4" name="Text Placeholder 3"/>
          <p:cNvSpPr>
            <a:spLocks noGrp="1"/>
          </p:cNvSpPr>
          <p:nvPr>
            <p:ph type="body" sz="half" idx="2"/>
          </p:nvPr>
        </p:nvSpPr>
        <p:spPr>
          <a:xfrm>
            <a:off x="356418" y="1136798"/>
            <a:ext cx="3733799" cy="343079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38D540-F681-422C-B87E-FA01B6695A50}"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Sierra Club Responsive Comments, Docket UD-22-04, Exhibit 7</a:t>
            </a:r>
            <a:endParaRPr lang="en-US" dirty="0"/>
          </a:p>
        </p:txBody>
      </p:sp>
      <p:sp>
        <p:nvSpPr>
          <p:cNvPr id="7" name="Slide Number Placeholder 6"/>
          <p:cNvSpPr>
            <a:spLocks noGrp="1"/>
          </p:cNvSpPr>
          <p:nvPr>
            <p:ph type="sldNum" sz="quarter" idx="12"/>
          </p:nvPr>
        </p:nvSpPr>
        <p:spPr/>
        <p:txBody>
          <a:bodyPr/>
          <a:lstStyle/>
          <a:p>
            <a:fld id="{EA69B7C6-3FEA-7848-A062-37F8F6368D00}" type="slidenum">
              <a:rPr lang="en-US" smtClean="0"/>
              <a:t>‹#›</a:t>
            </a:fld>
            <a:endParaRPr lang="en-US" dirty="0"/>
          </a:p>
        </p:txBody>
      </p:sp>
      <p:sp>
        <p:nvSpPr>
          <p:cNvPr id="15" name="Rectangle 14"/>
          <p:cNvSpPr/>
          <p:nvPr userDrawn="1"/>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flipV="1">
            <a:off x="3" y="57150"/>
            <a:ext cx="9143997" cy="18288"/>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03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414338" y="232327"/>
            <a:ext cx="4114800" cy="4343400"/>
          </a:xfrm>
        </p:spPr>
        <p:txBody>
          <a:bodyPr/>
          <a:lstStyle>
            <a:lvl1pPr marL="0" indent="0">
              <a:buNone/>
              <a:defRPr/>
            </a:lvl1pPr>
          </a:lstStyle>
          <a:p>
            <a:r>
              <a:rPr lang="en-US" dirty="0"/>
              <a:t>Click icon to add picture</a:t>
            </a:r>
          </a:p>
        </p:txBody>
      </p:sp>
      <p:sp>
        <p:nvSpPr>
          <p:cNvPr id="3" name="Date Placeholder 2"/>
          <p:cNvSpPr>
            <a:spLocks noGrp="1"/>
          </p:cNvSpPr>
          <p:nvPr>
            <p:ph type="dt" sz="half" idx="10"/>
          </p:nvPr>
        </p:nvSpPr>
        <p:spPr/>
        <p:txBody>
          <a:bodyPr/>
          <a:lstStyle/>
          <a:p>
            <a:fld id="{BDBB5EB3-D03B-4D58-B483-4CE631FFDE6E}" type="datetime1">
              <a:rPr lang="en-US" smtClean="0"/>
              <a:t>1/12/2023</a:t>
            </a:fld>
            <a:endParaRPr lang="en-US" dirty="0"/>
          </a:p>
        </p:txBody>
      </p:sp>
      <p:sp>
        <p:nvSpPr>
          <p:cNvPr id="4" name="Footer Placeholder 3"/>
          <p:cNvSpPr>
            <a:spLocks noGrp="1"/>
          </p:cNvSpPr>
          <p:nvPr>
            <p:ph type="ftr" sz="quarter" idx="11"/>
          </p:nvPr>
        </p:nvSpPr>
        <p:spPr/>
        <p:txBody>
          <a:bodyPr/>
          <a:lstStyle/>
          <a:p>
            <a:r>
              <a:rPr lang="en-US"/>
              <a:t>Sierra Club Responsive Comments, Docket UD-22-04, Exhibit 7</a:t>
            </a:r>
            <a:endParaRPr lang="en-US" dirty="0"/>
          </a:p>
        </p:txBody>
      </p:sp>
      <p:sp>
        <p:nvSpPr>
          <p:cNvPr id="5" name="Slide Number Placeholder 4"/>
          <p:cNvSpPr>
            <a:spLocks noGrp="1"/>
          </p:cNvSpPr>
          <p:nvPr>
            <p:ph type="sldNum" sz="quarter" idx="12"/>
          </p:nvPr>
        </p:nvSpPr>
        <p:spPr/>
        <p:txBody>
          <a:bodyPr/>
          <a:lstStyle/>
          <a:p>
            <a:fld id="{EA69B7C6-3FEA-7848-A062-37F8F6368D00}" type="slidenum">
              <a:rPr lang="en-US" smtClean="0"/>
              <a:t>‹#›</a:t>
            </a:fld>
            <a:endParaRPr lang="en-US" dirty="0"/>
          </a:p>
        </p:txBody>
      </p:sp>
      <p:sp>
        <p:nvSpPr>
          <p:cNvPr id="7" name="Text Placeholder 3"/>
          <p:cNvSpPr>
            <a:spLocks noGrp="1"/>
          </p:cNvSpPr>
          <p:nvPr>
            <p:ph type="body" sz="half" idx="2"/>
          </p:nvPr>
        </p:nvSpPr>
        <p:spPr>
          <a:xfrm>
            <a:off x="4984190" y="1143456"/>
            <a:ext cx="3733799" cy="343227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12"/>
          <p:cNvSpPr>
            <a:spLocks noGrp="1"/>
          </p:cNvSpPr>
          <p:nvPr>
            <p:ph type="body" sz="quarter" idx="14"/>
          </p:nvPr>
        </p:nvSpPr>
        <p:spPr>
          <a:xfrm>
            <a:off x="4984189" y="232327"/>
            <a:ext cx="3733800" cy="746125"/>
          </a:xfrm>
        </p:spPr>
        <p:txBody>
          <a:bodyPr anchor="b" anchorCtr="0">
            <a:no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407406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419" y="242326"/>
            <a:ext cx="2234382" cy="701994"/>
          </a:xfrm>
        </p:spPr>
        <p:txBody>
          <a:bodyPr anchor="b"/>
          <a:lstStyle>
            <a:lvl1pPr algn="l">
              <a:defRPr sz="2800" b="0" baseline="0"/>
            </a:lvl1pPr>
          </a:lstStyle>
          <a:p>
            <a:r>
              <a:rPr lang="en-US"/>
              <a:t>Title</a:t>
            </a:r>
          </a:p>
        </p:txBody>
      </p:sp>
      <p:sp>
        <p:nvSpPr>
          <p:cNvPr id="4" name="Text Placeholder 3"/>
          <p:cNvSpPr>
            <a:spLocks noGrp="1"/>
          </p:cNvSpPr>
          <p:nvPr>
            <p:ph type="body" sz="half" idx="2"/>
          </p:nvPr>
        </p:nvSpPr>
        <p:spPr>
          <a:xfrm>
            <a:off x="356419" y="1117296"/>
            <a:ext cx="2234382" cy="351829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604404-0745-4445-AD1F-4A41F5F6E677}"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Sierra Club Responsive Comments, Docket UD-22-04, Exhibit 7</a:t>
            </a:r>
            <a:endParaRPr lang="en-US" dirty="0"/>
          </a:p>
        </p:txBody>
      </p:sp>
      <p:sp>
        <p:nvSpPr>
          <p:cNvPr id="7" name="Slide Number Placeholder 6"/>
          <p:cNvSpPr>
            <a:spLocks noGrp="1"/>
          </p:cNvSpPr>
          <p:nvPr>
            <p:ph type="sldNum" sz="quarter" idx="12"/>
          </p:nvPr>
        </p:nvSpPr>
        <p:spPr/>
        <p:txBody>
          <a:bodyPr/>
          <a:lstStyle/>
          <a:p>
            <a:fld id="{EA69B7C6-3FEA-7848-A062-37F8F6368D00}" type="slidenum">
              <a:rPr lang="en-US" smtClean="0"/>
              <a:t>‹#›</a:t>
            </a:fld>
            <a:endParaRPr lang="en-US" dirty="0"/>
          </a:p>
        </p:txBody>
      </p:sp>
      <p:sp>
        <p:nvSpPr>
          <p:cNvPr id="15" name="Rectangle 14"/>
          <p:cNvSpPr/>
          <p:nvPr userDrawn="1"/>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flipV="1">
            <a:off x="3" y="57150"/>
            <a:ext cx="9143997" cy="18288"/>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hart Placeholder 7"/>
          <p:cNvSpPr>
            <a:spLocks noGrp="1"/>
          </p:cNvSpPr>
          <p:nvPr>
            <p:ph type="chart" sz="quarter" idx="14"/>
          </p:nvPr>
        </p:nvSpPr>
        <p:spPr>
          <a:xfrm>
            <a:off x="2703872" y="242326"/>
            <a:ext cx="5981342" cy="4369362"/>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250025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E5522A-BFAA-4038-B6A3-4FE029C5B2C3}" type="datetime1">
              <a:rPr lang="en-US" smtClean="0"/>
              <a:t>1/12/2023</a:t>
            </a:fld>
            <a:endParaRPr lang="en-US" dirty="0"/>
          </a:p>
        </p:txBody>
      </p:sp>
      <p:sp>
        <p:nvSpPr>
          <p:cNvPr id="4" name="Footer Placeholder 3"/>
          <p:cNvSpPr>
            <a:spLocks noGrp="1"/>
          </p:cNvSpPr>
          <p:nvPr>
            <p:ph type="ftr" sz="quarter" idx="11"/>
          </p:nvPr>
        </p:nvSpPr>
        <p:spPr/>
        <p:txBody>
          <a:bodyPr/>
          <a:lstStyle/>
          <a:p>
            <a:r>
              <a:rPr lang="en-US"/>
              <a:t>Sierra Club Responsive Comments, Docket UD-22-04, Exhibit 7</a:t>
            </a:r>
            <a:endParaRPr lang="en-US" dirty="0"/>
          </a:p>
        </p:txBody>
      </p:sp>
      <p:sp>
        <p:nvSpPr>
          <p:cNvPr id="5" name="Slide Number Placeholder 4"/>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319230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Page Green-Blue@300.png"/>
          <p:cNvPicPr>
            <a:picLocks noChangeAspect="1"/>
          </p:cNvPicPr>
          <p:nvPr/>
        </p:nvPicPr>
        <p:blipFill rotWithShape="1">
          <a:blip r:embed="rId15" cstate="print">
            <a:extLst>
              <a:ext uri="{28A0092B-C50C-407E-A947-70E740481C1C}">
                <a14:useLocalDpi xmlns:a14="http://schemas.microsoft.com/office/drawing/2010/main" val="0"/>
              </a:ext>
            </a:extLst>
          </a:blip>
          <a:srcRect t="89698"/>
          <a:stretch/>
        </p:blipFill>
        <p:spPr>
          <a:xfrm>
            <a:off x="0" y="4613471"/>
            <a:ext cx="9144000" cy="530029"/>
          </a:xfrm>
          <a:prstGeom prst="rect">
            <a:avLst/>
          </a:prstGeom>
          <a:effectLst/>
        </p:spPr>
      </p:pic>
      <p:sp>
        <p:nvSpPr>
          <p:cNvPr id="2" name="Title Placeholder 1"/>
          <p:cNvSpPr>
            <a:spLocks noGrp="1"/>
          </p:cNvSpPr>
          <p:nvPr>
            <p:ph type="title"/>
          </p:nvPr>
        </p:nvSpPr>
        <p:spPr>
          <a:xfrm>
            <a:off x="353786" y="336154"/>
            <a:ext cx="8333013" cy="635396"/>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344716" y="1200151"/>
            <a:ext cx="8342084"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2DCD061-345A-4471-B519-D32E1F1F02B9}" type="datetime1">
              <a:rPr lang="en-US" smtClean="0"/>
              <a:t>1/12/2023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Sierra Club Responsive Comments, Docket UD-22-04, Exhibit 7</a:t>
            </a:r>
            <a:endParaRPr lang="en-US" dirty="0"/>
          </a:p>
        </p:txBody>
      </p:sp>
      <p:sp>
        <p:nvSpPr>
          <p:cNvPr id="6" name="Slide Number Placeholder 5"/>
          <p:cNvSpPr>
            <a:spLocks noGrp="1"/>
          </p:cNvSpPr>
          <p:nvPr>
            <p:ph type="sldNum" sz="quarter" idx="4"/>
          </p:nvPr>
        </p:nvSpPr>
        <p:spPr>
          <a:xfrm>
            <a:off x="8480323" y="4948904"/>
            <a:ext cx="576365" cy="210984"/>
          </a:xfrm>
          <a:prstGeom prst="rect">
            <a:avLst/>
          </a:prstGeom>
        </p:spPr>
        <p:txBody>
          <a:bodyPr vert="horz" lIns="91440" tIns="45720" rIns="91440" bIns="45720" rtlCol="0" anchor="b"/>
          <a:lstStyle>
            <a:lvl1pPr algn="r">
              <a:defRPr sz="1000">
                <a:solidFill>
                  <a:schemeClr val="bg1"/>
                </a:solidFill>
              </a:defRPr>
            </a:lvl1pPr>
          </a:lstStyle>
          <a:p>
            <a:fld id="{EA69B7C6-3FEA-7848-A062-37F8F6368D00}" type="slidenum">
              <a:rPr lang="en-US" smtClean="0"/>
              <a:pPr/>
              <a:t>‹#›</a:t>
            </a:fld>
            <a:endParaRPr lang="en-US" dirty="0"/>
          </a:p>
        </p:txBody>
      </p:sp>
      <p:sp>
        <p:nvSpPr>
          <p:cNvPr id="16" name="Rectangle 15"/>
          <p:cNvSpPr/>
          <p:nvPr/>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378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61" r:id="rId8"/>
    <p:sldLayoutId id="2147483660" r:id="rId9"/>
    <p:sldLayoutId id="2147483655" r:id="rId10"/>
    <p:sldLayoutId id="2147483657" r:id="rId11"/>
    <p:sldLayoutId id="2147483658" r:id="rId12"/>
    <p:sldLayoutId id="2147483659" r:id="rId13"/>
  </p:sldLayoutIdLst>
  <p:hf sldNum="0" hdr="0" dt="0"/>
  <p:txStyles>
    <p:titleStyle>
      <a:lvl1pPr algn="l" defTabSz="4572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Clr>
          <a:schemeClr val="tx2"/>
        </a:buClr>
        <a:buFont typeface="Wingdings" charset="2"/>
        <a:buNone/>
        <a:defRPr sz="2400" kern="1200">
          <a:solidFill>
            <a:srgbClr val="373737"/>
          </a:solidFill>
          <a:latin typeface="+mn-lt"/>
          <a:ea typeface="+mn-ea"/>
          <a:cs typeface="+mn-cs"/>
        </a:defRPr>
      </a:lvl1pPr>
      <a:lvl2pPr marL="274320" indent="-274320" algn="l" defTabSz="457200" rtl="0" eaLnBrk="1" latinLnBrk="0" hangingPunct="1">
        <a:spcBef>
          <a:spcPct val="20000"/>
        </a:spcBef>
        <a:buClr>
          <a:schemeClr val="tx2"/>
        </a:buClr>
        <a:buFont typeface="Arial" panose="020B0604020202020204" pitchFamily="34" charset="0"/>
        <a:buChar char="•"/>
        <a:defRPr sz="2000" kern="1200">
          <a:solidFill>
            <a:srgbClr val="373737"/>
          </a:solidFill>
          <a:latin typeface="+mn-lt"/>
          <a:ea typeface="+mn-ea"/>
          <a:cs typeface="+mn-cs"/>
        </a:defRPr>
      </a:lvl2pPr>
      <a:lvl3pPr marL="548640" indent="-274320" algn="l" defTabSz="457200" rtl="0" eaLnBrk="1" latinLnBrk="0" hangingPunct="1">
        <a:spcBef>
          <a:spcPct val="20000"/>
        </a:spcBef>
        <a:buClr>
          <a:schemeClr val="tx2"/>
        </a:buClr>
        <a:buFont typeface="Arial" panose="020B0604020202020204" pitchFamily="34" charset="0"/>
        <a:buChar char="•"/>
        <a:defRPr sz="1800" kern="1200">
          <a:solidFill>
            <a:srgbClr val="373737"/>
          </a:solidFill>
          <a:latin typeface="+mn-lt"/>
          <a:ea typeface="+mn-ea"/>
          <a:cs typeface="+mn-cs"/>
        </a:defRPr>
      </a:lvl3pPr>
      <a:lvl4pPr marL="82296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4pPr>
      <a:lvl5pPr marL="109728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nsumersenergy.com/residential/save-money-and-energy/assessments/helping-neighbor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consumersmultifamilysavings.com/" TargetMode="External"/><Relationship Id="rId4" Type="http://schemas.openxmlformats.org/officeDocument/2006/relationships/hyperlink" Target="mailto:ConsumersRehabReservations@clearesul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019" y="1211992"/>
            <a:ext cx="7772400" cy="1102519"/>
          </a:xfrm>
        </p:spPr>
        <p:txBody>
          <a:bodyPr/>
          <a:lstStyle/>
          <a:p>
            <a:r>
              <a:rPr lang="en-US" dirty="0">
                <a:solidFill>
                  <a:srgbClr val="005294"/>
                </a:solidFill>
              </a:rPr>
              <a:t>Consumers Energy </a:t>
            </a:r>
            <a:br>
              <a:rPr lang="en-US" dirty="0">
                <a:solidFill>
                  <a:srgbClr val="005294"/>
                </a:solidFill>
              </a:rPr>
            </a:br>
            <a:r>
              <a:rPr lang="en-US" dirty="0">
                <a:solidFill>
                  <a:srgbClr val="005294"/>
                </a:solidFill>
              </a:rPr>
              <a:t>Flint Initiative</a:t>
            </a:r>
          </a:p>
        </p:txBody>
      </p:sp>
      <p:sp>
        <p:nvSpPr>
          <p:cNvPr id="3" name="Subtitle 2"/>
          <p:cNvSpPr>
            <a:spLocks noGrp="1"/>
          </p:cNvSpPr>
          <p:nvPr>
            <p:ph type="subTitle" idx="1"/>
          </p:nvPr>
        </p:nvSpPr>
        <p:spPr>
          <a:xfrm>
            <a:off x="1252819" y="3185281"/>
            <a:ext cx="7086600" cy="1029304"/>
          </a:xfrm>
        </p:spPr>
        <p:txBody>
          <a:bodyPr vert="horz" lIns="91440" tIns="45720" rIns="91440" bIns="45720" rtlCol="0" anchor="t">
            <a:normAutofit/>
          </a:bodyPr>
          <a:lstStyle/>
          <a:p>
            <a:pPr>
              <a:lnSpc>
                <a:spcPct val="110000"/>
              </a:lnSpc>
              <a:spcBef>
                <a:spcPts val="300"/>
              </a:spcBef>
            </a:pPr>
            <a:r>
              <a:rPr lang="en-US" sz="2400" dirty="0"/>
              <a:t>9/28/22</a:t>
            </a:r>
          </a:p>
        </p:txBody>
      </p:sp>
      <p:sp>
        <p:nvSpPr>
          <p:cNvPr id="5" name="Rectangle 4">
            <a:extLst>
              <a:ext uri="{FF2B5EF4-FFF2-40B4-BE49-F238E27FC236}">
                <a16:creationId xmlns:a16="http://schemas.microsoft.com/office/drawing/2014/main" id="{90DF9734-7B25-49A7-AF09-D060E1BC48D4}"/>
              </a:ext>
            </a:extLst>
          </p:cNvPr>
          <p:cNvSpPr/>
          <p:nvPr/>
        </p:nvSpPr>
        <p:spPr>
          <a:xfrm>
            <a:off x="1786219" y="2363230"/>
            <a:ext cx="6553200" cy="646331"/>
          </a:xfrm>
          <a:prstGeom prst="rect">
            <a:avLst/>
          </a:prstGeom>
        </p:spPr>
        <p:txBody>
          <a:bodyPr wrap="square">
            <a:spAutoFit/>
          </a:bodyPr>
          <a:lstStyle/>
          <a:p>
            <a:pPr algn="r"/>
            <a:r>
              <a:rPr lang="en-US" dirty="0">
                <a:solidFill>
                  <a:srgbClr val="92D050"/>
                </a:solidFill>
              </a:rPr>
              <a:t>Empowering Households. </a:t>
            </a:r>
          </a:p>
          <a:p>
            <a:pPr algn="r"/>
            <a:r>
              <a:rPr lang="en-US" dirty="0">
                <a:solidFill>
                  <a:srgbClr val="92D050"/>
                </a:solidFill>
              </a:rPr>
              <a:t>Building Communities.</a:t>
            </a:r>
          </a:p>
        </p:txBody>
      </p:sp>
      <p:sp>
        <p:nvSpPr>
          <p:cNvPr id="6" name="Footer Placeholder 5">
            <a:extLst>
              <a:ext uri="{FF2B5EF4-FFF2-40B4-BE49-F238E27FC236}">
                <a16:creationId xmlns:a16="http://schemas.microsoft.com/office/drawing/2014/main" id="{C9707854-D681-4467-9FFB-A7521B5A3EF3}"/>
              </a:ext>
            </a:extLst>
          </p:cNvPr>
          <p:cNvSpPr>
            <a:spLocks noGrp="1"/>
          </p:cNvSpPr>
          <p:nvPr>
            <p:ph type="ftr" sz="quarter" idx="11"/>
          </p:nvPr>
        </p:nvSpPr>
        <p:spPr>
          <a:xfrm>
            <a:off x="6165112" y="204300"/>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322754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5EDB5AB8-BDDE-F9C7-4C20-5915249F4613}"/>
              </a:ext>
            </a:extLst>
          </p:cNvPr>
          <p:cNvSpPr txBox="1">
            <a:spLocks/>
          </p:cNvSpPr>
          <p:nvPr/>
        </p:nvSpPr>
        <p:spPr>
          <a:xfrm>
            <a:off x="311240" y="1448013"/>
            <a:ext cx="8173547" cy="2894435"/>
          </a:xfrm>
          <a:prstGeom prst="rect">
            <a:avLst/>
          </a:prstGeom>
        </p:spPr>
        <p:txBody>
          <a:bodyPr lIns="91440" tIns="45720" rIns="91440" bIns="45720" anchor="t">
            <a:noAutofit/>
          </a:bodyPr>
          <a:lstStyle>
            <a:lvl1pPr marL="0" indent="0" algn="l" defTabSz="457200" rtl="0" eaLnBrk="1" latinLnBrk="0" hangingPunct="1">
              <a:spcBef>
                <a:spcPct val="20000"/>
              </a:spcBef>
              <a:buClr>
                <a:schemeClr val="tx2"/>
              </a:buClr>
              <a:buFont typeface="Wingdings" charset="2"/>
              <a:buNone/>
              <a:defRPr sz="2400" kern="1200">
                <a:solidFill>
                  <a:srgbClr val="373737"/>
                </a:solidFill>
                <a:latin typeface="+mn-lt"/>
                <a:ea typeface="+mn-ea"/>
                <a:cs typeface="+mn-cs"/>
              </a:defRPr>
            </a:lvl1pPr>
            <a:lvl2pPr marL="274320" indent="-274320" algn="l" defTabSz="457200" rtl="0" eaLnBrk="1" latinLnBrk="0" hangingPunct="1">
              <a:spcBef>
                <a:spcPct val="20000"/>
              </a:spcBef>
              <a:buClr>
                <a:schemeClr val="tx2"/>
              </a:buClr>
              <a:buFont typeface="Arial" panose="020B0604020202020204" pitchFamily="34" charset="0"/>
              <a:buChar char="•"/>
              <a:defRPr sz="2000" kern="1200">
                <a:solidFill>
                  <a:srgbClr val="373737"/>
                </a:solidFill>
                <a:latin typeface="+mn-lt"/>
                <a:ea typeface="+mn-ea"/>
                <a:cs typeface="+mn-cs"/>
              </a:defRPr>
            </a:lvl2pPr>
            <a:lvl3pPr marL="548640" indent="-274320" algn="l" defTabSz="457200" rtl="0" eaLnBrk="1" latinLnBrk="0" hangingPunct="1">
              <a:spcBef>
                <a:spcPct val="20000"/>
              </a:spcBef>
              <a:buClr>
                <a:schemeClr val="tx2"/>
              </a:buClr>
              <a:buFont typeface="Arial" panose="020B0604020202020204" pitchFamily="34" charset="0"/>
              <a:buChar char="•"/>
              <a:defRPr sz="1800" kern="1200">
                <a:solidFill>
                  <a:srgbClr val="373737"/>
                </a:solidFill>
                <a:latin typeface="+mn-lt"/>
                <a:ea typeface="+mn-ea"/>
                <a:cs typeface="+mn-cs"/>
              </a:defRPr>
            </a:lvl3pPr>
            <a:lvl4pPr marL="82296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4pPr>
            <a:lvl5pPr marL="109728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600"/>
              </a:spcBef>
              <a:spcAft>
                <a:spcPts val="600"/>
              </a:spcAft>
              <a:buFont typeface="Wingdings" panose="05000000000000000000" pitchFamily="2" charset="2"/>
              <a:buChar char="§"/>
            </a:pPr>
            <a:r>
              <a:rPr lang="en-US" sz="1800" dirty="0"/>
              <a:t>Engage community leaders</a:t>
            </a:r>
          </a:p>
          <a:p>
            <a:pPr lvl="2">
              <a:spcBef>
                <a:spcPts val="600"/>
              </a:spcBef>
              <a:spcAft>
                <a:spcPts val="600"/>
              </a:spcAft>
              <a:buFont typeface="Wingdings" panose="05000000000000000000" pitchFamily="2" charset="2"/>
              <a:buChar char="§"/>
            </a:pPr>
            <a:r>
              <a:rPr lang="en-US" dirty="0"/>
              <a:t>Flint Area Schools K-5</a:t>
            </a:r>
          </a:p>
          <a:p>
            <a:pPr lvl="2">
              <a:spcBef>
                <a:spcPts val="600"/>
              </a:spcBef>
              <a:spcAft>
                <a:spcPts val="600"/>
              </a:spcAft>
              <a:buFont typeface="Wingdings" panose="05000000000000000000" pitchFamily="2" charset="2"/>
              <a:buChar char="§"/>
            </a:pPr>
            <a:r>
              <a:rPr lang="en-US" dirty="0"/>
              <a:t>Hurley Care program</a:t>
            </a:r>
          </a:p>
          <a:p>
            <a:pPr lvl="2">
              <a:spcBef>
                <a:spcPts val="600"/>
              </a:spcBef>
              <a:spcAft>
                <a:spcPts val="600"/>
              </a:spcAft>
              <a:buFont typeface="Wingdings" panose="05000000000000000000" pitchFamily="2" charset="2"/>
              <a:buChar char="§"/>
            </a:pPr>
            <a:r>
              <a:rPr lang="en-US" dirty="0"/>
              <a:t>LEAD Remediation program collaboration </a:t>
            </a:r>
          </a:p>
          <a:p>
            <a:pPr lvl="1">
              <a:spcBef>
                <a:spcPts val="600"/>
              </a:spcBef>
              <a:spcAft>
                <a:spcPts val="600"/>
              </a:spcAft>
              <a:buFont typeface="Wingdings" panose="05000000000000000000" pitchFamily="2" charset="2"/>
              <a:buChar char="§"/>
            </a:pPr>
            <a:r>
              <a:rPr lang="en-US" sz="1800" dirty="0"/>
              <a:t>Participate at the neighborhood level </a:t>
            </a:r>
          </a:p>
          <a:p>
            <a:pPr lvl="1">
              <a:spcBef>
                <a:spcPts val="600"/>
              </a:spcBef>
              <a:spcAft>
                <a:spcPts val="600"/>
              </a:spcAft>
              <a:buFont typeface="Wingdings" panose="05000000000000000000" pitchFamily="2" charset="2"/>
              <a:buChar char="§"/>
            </a:pPr>
            <a:r>
              <a:rPr lang="en-US" sz="1800" dirty="0"/>
              <a:t>Continue connections with local agencies for referral and or collaboration opportunities</a:t>
            </a:r>
            <a:r>
              <a:rPr lang="en-US" dirty="0"/>
              <a:t> </a:t>
            </a:r>
            <a:endParaRPr lang="en-US" dirty="0">
              <a:solidFill>
                <a:srgbClr val="FF0000"/>
              </a:solidFill>
            </a:endParaRPr>
          </a:p>
        </p:txBody>
      </p:sp>
      <p:sp>
        <p:nvSpPr>
          <p:cNvPr id="5" name="Title 1">
            <a:extLst>
              <a:ext uri="{FF2B5EF4-FFF2-40B4-BE49-F238E27FC236}">
                <a16:creationId xmlns:a16="http://schemas.microsoft.com/office/drawing/2014/main" id="{6738915C-9EA6-182E-6D6A-592ED90E7194}"/>
              </a:ext>
            </a:extLst>
          </p:cNvPr>
          <p:cNvSpPr txBox="1">
            <a:spLocks/>
          </p:cNvSpPr>
          <p:nvPr/>
        </p:nvSpPr>
        <p:spPr>
          <a:xfrm>
            <a:off x="218096" y="582601"/>
            <a:ext cx="7892881" cy="432763"/>
          </a:xfrm>
          <a:prstGeom prst="rect">
            <a:avLst/>
          </a:prstGeom>
        </p:spPr>
        <p:txBody>
          <a:bodyPr vert="horz" lIns="91440" tIns="45720" rIns="91440" bIns="45720" rtlCol="0" anchor="b">
            <a:noAutofit/>
          </a:bodyPr>
          <a:lstStyle>
            <a:lvl1pPr algn="l" defTabSz="457200" rtl="0" eaLnBrk="1" latinLnBrk="0" hangingPunct="1">
              <a:lnSpc>
                <a:spcPct val="90000"/>
              </a:lnSpc>
              <a:spcBef>
                <a:spcPct val="0"/>
              </a:spcBef>
              <a:buNone/>
              <a:defRPr sz="3600" kern="1200">
                <a:solidFill>
                  <a:srgbClr val="3C3C3B"/>
                </a:solidFill>
                <a:latin typeface="+mj-lt"/>
                <a:ea typeface="+mj-ea"/>
                <a:cs typeface="+mj-cs"/>
              </a:defRPr>
            </a:lvl1pPr>
          </a:lstStyle>
          <a:p>
            <a:r>
              <a:rPr lang="en-US" dirty="0"/>
              <a:t>Community Outreach</a:t>
            </a:r>
          </a:p>
        </p:txBody>
      </p:sp>
      <p:sp>
        <p:nvSpPr>
          <p:cNvPr id="4" name="Footer Placeholder 3">
            <a:extLst>
              <a:ext uri="{FF2B5EF4-FFF2-40B4-BE49-F238E27FC236}">
                <a16:creationId xmlns:a16="http://schemas.microsoft.com/office/drawing/2014/main" id="{0AB94A17-7B79-4F65-951C-0F1F79038577}"/>
              </a:ext>
            </a:extLst>
          </p:cNvPr>
          <p:cNvSpPr>
            <a:spLocks noGrp="1"/>
          </p:cNvSpPr>
          <p:nvPr>
            <p:ph type="ftr" sz="quarter" idx="11"/>
          </p:nvPr>
        </p:nvSpPr>
        <p:spPr>
          <a:xfrm>
            <a:off x="6030304" y="308757"/>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409882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6A4735-4D76-435E-8844-5F89E8D37C2F}"/>
              </a:ext>
            </a:extLst>
          </p:cNvPr>
          <p:cNvSpPr>
            <a:spLocks noGrp="1"/>
          </p:cNvSpPr>
          <p:nvPr>
            <p:ph type="title"/>
          </p:nvPr>
        </p:nvSpPr>
        <p:spPr/>
        <p:txBody>
          <a:bodyPr/>
          <a:lstStyle/>
          <a:p>
            <a:r>
              <a:rPr lang="en-US" dirty="0"/>
              <a:t>Evaluation Plan</a:t>
            </a:r>
          </a:p>
        </p:txBody>
      </p:sp>
      <p:graphicFrame>
        <p:nvGraphicFramePr>
          <p:cNvPr id="7" name="Content Placeholder 6">
            <a:extLst>
              <a:ext uri="{FF2B5EF4-FFF2-40B4-BE49-F238E27FC236}">
                <a16:creationId xmlns:a16="http://schemas.microsoft.com/office/drawing/2014/main" id="{A0C494F3-E53C-2CFE-56B1-5020D757DC8C}"/>
              </a:ext>
            </a:extLst>
          </p:cNvPr>
          <p:cNvGraphicFramePr>
            <a:graphicFrameLocks noGrp="1"/>
          </p:cNvGraphicFramePr>
          <p:nvPr>
            <p:ph idx="1"/>
            <p:extLst>
              <p:ext uri="{D42A27DB-BD31-4B8C-83A1-F6EECF244321}">
                <p14:modId xmlns:p14="http://schemas.microsoft.com/office/powerpoint/2010/main" val="3617394088"/>
              </p:ext>
            </p:extLst>
          </p:nvPr>
        </p:nvGraphicFramePr>
        <p:xfrm>
          <a:off x="390431" y="976077"/>
          <a:ext cx="8342310" cy="3499739"/>
        </p:xfrm>
        <a:graphic>
          <a:graphicData uri="http://schemas.openxmlformats.org/drawingml/2006/table">
            <a:tbl>
              <a:tblPr firstRow="1" bandRow="1">
                <a:tableStyleId>{5C22544A-7EE6-4342-B048-85BDC9FD1C3A}</a:tableStyleId>
              </a:tblPr>
              <a:tblGrid>
                <a:gridCol w="970036">
                  <a:extLst>
                    <a:ext uri="{9D8B030D-6E8A-4147-A177-3AD203B41FA5}">
                      <a16:colId xmlns:a16="http://schemas.microsoft.com/office/drawing/2014/main" val="239972530"/>
                    </a:ext>
                  </a:extLst>
                </a:gridCol>
                <a:gridCol w="1746065">
                  <a:extLst>
                    <a:ext uri="{9D8B030D-6E8A-4147-A177-3AD203B41FA5}">
                      <a16:colId xmlns:a16="http://schemas.microsoft.com/office/drawing/2014/main" val="1501800812"/>
                    </a:ext>
                  </a:extLst>
                </a:gridCol>
                <a:gridCol w="2043543">
                  <a:extLst>
                    <a:ext uri="{9D8B030D-6E8A-4147-A177-3AD203B41FA5}">
                      <a16:colId xmlns:a16="http://schemas.microsoft.com/office/drawing/2014/main" val="846698026"/>
                    </a:ext>
                  </a:extLst>
                </a:gridCol>
                <a:gridCol w="1461521">
                  <a:extLst>
                    <a:ext uri="{9D8B030D-6E8A-4147-A177-3AD203B41FA5}">
                      <a16:colId xmlns:a16="http://schemas.microsoft.com/office/drawing/2014/main" val="3628910067"/>
                    </a:ext>
                  </a:extLst>
                </a:gridCol>
                <a:gridCol w="2121145">
                  <a:extLst>
                    <a:ext uri="{9D8B030D-6E8A-4147-A177-3AD203B41FA5}">
                      <a16:colId xmlns:a16="http://schemas.microsoft.com/office/drawing/2014/main" val="260985230"/>
                    </a:ext>
                  </a:extLst>
                </a:gridCol>
              </a:tblGrid>
              <a:tr h="445516">
                <a:tc>
                  <a:txBody>
                    <a:bodyPr/>
                    <a:lstStyle/>
                    <a:p>
                      <a:pPr marL="0" algn="ctr" rtl="0" eaLnBrk="1" latinLnBrk="0" hangingPunct="1">
                        <a:spcBef>
                          <a:spcPts val="0"/>
                        </a:spcBef>
                        <a:spcAft>
                          <a:spcPts val="0"/>
                        </a:spcAft>
                      </a:pPr>
                      <a:r>
                        <a:rPr lang="en-US" sz="1100" kern="1200" dirty="0">
                          <a:effectLst/>
                        </a:rPr>
                        <a:t>Evaluation Task</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100" kern="1200" dirty="0">
                          <a:effectLst/>
                        </a:rPr>
                        <a:t>Research Objective</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100" kern="1200" dirty="0">
                          <a:effectLst/>
                        </a:rPr>
                        <a:t>Methodology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100" kern="1200" dirty="0">
                          <a:effectLst/>
                        </a:rPr>
                        <a:t>Timeframe</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100" kern="1200" dirty="0">
                          <a:effectLst/>
                        </a:rPr>
                        <a:t>Metrics Tracked</a:t>
                      </a:r>
                      <a:endParaRPr lang="en-US" dirty="0">
                        <a:effectLst/>
                      </a:endParaRPr>
                    </a:p>
                  </a:txBody>
                  <a:tcPr marL="0" marR="0" marT="0" marB="0" anchor="ctr"/>
                </a:tc>
                <a:extLst>
                  <a:ext uri="{0D108BD9-81ED-4DB2-BD59-A6C34878D82A}">
                    <a16:rowId xmlns:a16="http://schemas.microsoft.com/office/drawing/2014/main" val="2020457338"/>
                  </a:ext>
                </a:extLst>
              </a:tr>
              <a:tr h="1103503">
                <a:tc>
                  <a:txBody>
                    <a:bodyPr/>
                    <a:lstStyle/>
                    <a:p>
                      <a:pPr marL="0" algn="l" rtl="0" eaLnBrk="1" latinLnBrk="0" hangingPunct="1">
                        <a:spcBef>
                          <a:spcPts val="0"/>
                        </a:spcBef>
                        <a:spcAft>
                          <a:spcPts val="0"/>
                        </a:spcAft>
                      </a:pPr>
                      <a:r>
                        <a:rPr lang="en-US" sz="800" kern="1200" dirty="0">
                          <a:effectLst/>
                        </a:rPr>
                        <a:t>1. Flint Community Org Interviews (Cadmus)</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800" kern="1200" dirty="0">
                          <a:effectLst/>
                        </a:rPr>
                        <a:t>Understand the needs &amp; barriers of IQ customer in Flint and gather feedback about the design of the Flint Initiative</a:t>
                      </a:r>
                      <a:endParaRPr lang="en-US" dirty="0">
                        <a:effectLst/>
                      </a:endParaRPr>
                    </a:p>
                  </a:txBody>
                  <a:tcPr marL="0" marR="0" marT="0" marB="0" anchor="ctr"/>
                </a:tc>
                <a:tc>
                  <a:txBody>
                    <a:bodyPr/>
                    <a:lstStyle/>
                    <a:p>
                      <a:pPr marL="173355" indent="-173355" algn="l" rtl="0" eaLnBrk="1" latinLnBrk="0" hangingPunct="1">
                        <a:spcBef>
                          <a:spcPts val="0"/>
                        </a:spcBef>
                        <a:spcAft>
                          <a:spcPts val="0"/>
                        </a:spcAft>
                        <a:buClrTx/>
                        <a:buSzPts val="800"/>
                        <a:buFont typeface="Arial" panose="020B0604020202020204" pitchFamily="34" charset="0"/>
                        <a:buChar char="•"/>
                      </a:pPr>
                      <a:r>
                        <a:rPr lang="en-US" sz="800" kern="1200" dirty="0">
                          <a:effectLst/>
                        </a:rPr>
                        <a:t>Conduct phone interviews with organizations serving IQ community in Flint to identify barriers to program service in the area and reactions to preliminary program design</a:t>
                      </a:r>
                      <a:endParaRPr lang="en-US" sz="800" dirty="0">
                        <a:effectLst/>
                      </a:endParaRPr>
                    </a:p>
                  </a:txBody>
                  <a:tcPr marL="0" marR="0" marT="0" marB="0" anchor="ctr"/>
                </a:tc>
                <a:tc>
                  <a:txBody>
                    <a:bodyPr/>
                    <a:lstStyle/>
                    <a:p>
                      <a:pPr marL="173355" indent="-173355" algn="l" rtl="0" eaLnBrk="1" latinLnBrk="0" hangingPunct="1">
                        <a:spcBef>
                          <a:spcPts val="0"/>
                        </a:spcBef>
                        <a:spcAft>
                          <a:spcPts val="0"/>
                        </a:spcAft>
                        <a:buClrTx/>
                        <a:buSzPts val="800"/>
                        <a:buFont typeface="Arial" panose="020B0604020202020204" pitchFamily="34" charset="0"/>
                        <a:buChar char="•"/>
                      </a:pPr>
                      <a:r>
                        <a:rPr lang="en-US" sz="800" kern="1200" dirty="0">
                          <a:effectLst/>
                        </a:rPr>
                        <a:t>Kick off in October 2022</a:t>
                      </a:r>
                      <a:endParaRPr lang="en-US" sz="800" dirty="0">
                        <a:effectLst/>
                      </a:endParaRPr>
                    </a:p>
                    <a:p>
                      <a:pPr marL="173355" indent="-173355" algn="l" rtl="0" eaLnBrk="1" latinLnBrk="0" hangingPunct="1">
                        <a:spcBef>
                          <a:spcPts val="0"/>
                        </a:spcBef>
                        <a:spcAft>
                          <a:spcPts val="0"/>
                        </a:spcAft>
                        <a:buFont typeface="Arial"/>
                        <a:buChar char="•"/>
                      </a:pPr>
                      <a:r>
                        <a:rPr lang="en-US" sz="800" kern="1200" dirty="0">
                          <a:effectLst/>
                        </a:rPr>
                        <a:t>Completed by end of 2022</a:t>
                      </a:r>
                      <a:endParaRPr lang="en-US" dirty="0">
                        <a:effectLst/>
                      </a:endParaRPr>
                    </a:p>
                  </a:txBody>
                  <a:tcPr marL="0" marR="0" marT="0" marB="0" anchor="ctr"/>
                </a:tc>
                <a:tc>
                  <a:txBody>
                    <a:bodyPr/>
                    <a:lstStyle/>
                    <a:p>
                      <a:pPr marL="171450" indent="-171450" algn="l" rtl="0" eaLnBrk="1" latinLnBrk="0" hangingPunct="1">
                        <a:spcBef>
                          <a:spcPts val="0"/>
                        </a:spcBef>
                        <a:spcAft>
                          <a:spcPts val="0"/>
                        </a:spcAft>
                        <a:buClrTx/>
                        <a:buSzPts val="800"/>
                        <a:buFont typeface="Arial"/>
                        <a:buChar char="•"/>
                      </a:pPr>
                      <a:r>
                        <a:rPr lang="en-US" sz="800" kern="1200" dirty="0">
                          <a:effectLst/>
                        </a:rPr>
                        <a:t>Agency participants</a:t>
                      </a:r>
                      <a:endParaRPr lang="en-US" sz="800" dirty="0">
                        <a:effectLst/>
                      </a:endParaRPr>
                    </a:p>
                    <a:p>
                      <a:pPr marL="173355" indent="-173355" algn="l" rtl="0" eaLnBrk="1" latinLnBrk="0" hangingPunct="1">
                        <a:spcBef>
                          <a:spcPts val="0"/>
                        </a:spcBef>
                        <a:spcAft>
                          <a:spcPts val="0"/>
                        </a:spcAft>
                        <a:buFont typeface="Arial"/>
                        <a:buChar char="•"/>
                      </a:pPr>
                      <a:r>
                        <a:rPr lang="en-US" sz="800" kern="1200" dirty="0">
                          <a:effectLst/>
                        </a:rPr>
                        <a:t>Agency non-participants</a:t>
                      </a:r>
                      <a:endParaRPr lang="en-US" dirty="0">
                        <a:effectLst/>
                      </a:endParaRPr>
                    </a:p>
                    <a:p>
                      <a:pPr marL="173355" indent="-173355" algn="l" rtl="0" eaLnBrk="1" latinLnBrk="0" hangingPunct="1">
                        <a:spcBef>
                          <a:spcPts val="0"/>
                        </a:spcBef>
                        <a:spcAft>
                          <a:spcPts val="0"/>
                        </a:spcAft>
                        <a:buFont typeface="Arial"/>
                        <a:buChar char="•"/>
                      </a:pPr>
                      <a:r>
                        <a:rPr lang="en-US" sz="800" kern="1200" dirty="0">
                          <a:effectLst/>
                        </a:rPr>
                        <a:t>Barriers / needs / recommendations</a:t>
                      </a:r>
                      <a:endParaRPr lang="en-US" dirty="0">
                        <a:effectLst/>
                      </a:endParaRPr>
                    </a:p>
                  </a:txBody>
                  <a:tcPr marL="0" marR="0" marT="0" marB="0" anchor="ctr"/>
                </a:tc>
                <a:extLst>
                  <a:ext uri="{0D108BD9-81ED-4DB2-BD59-A6C34878D82A}">
                    <a16:rowId xmlns:a16="http://schemas.microsoft.com/office/drawing/2014/main" val="2790775923"/>
                  </a:ext>
                </a:extLst>
              </a:tr>
              <a:tr h="818769">
                <a:tc>
                  <a:txBody>
                    <a:bodyPr/>
                    <a:lstStyle/>
                    <a:p>
                      <a:pPr marL="0" algn="l" rtl="0" eaLnBrk="1" latinLnBrk="0" hangingPunct="1">
                        <a:spcBef>
                          <a:spcPts val="0"/>
                        </a:spcBef>
                        <a:spcAft>
                          <a:spcPts val="0"/>
                        </a:spcAft>
                      </a:pPr>
                      <a:r>
                        <a:rPr lang="en-US" sz="800" kern="1200" dirty="0">
                          <a:effectLst/>
                        </a:rPr>
                        <a:t>2. Flint Customer Surveys (Cadmus)</a:t>
                      </a:r>
                      <a:endParaRPr lang="en-US" dirty="0">
                        <a:effectLst/>
                      </a:endParaRPr>
                    </a:p>
                  </a:txBody>
                  <a:tcPr marL="0" marR="0" marT="0" marB="0" anchor="ctr"/>
                </a:tc>
                <a:tc>
                  <a:txBody>
                    <a:bodyPr/>
                    <a:lstStyle/>
                    <a:p>
                      <a:pPr marL="0" marR="0" indent="0" algn="l" rtl="0" eaLnBrk="1" fontAlgn="auto" latinLnBrk="0" hangingPunct="1">
                        <a:spcBef>
                          <a:spcPts val="0"/>
                        </a:spcBef>
                        <a:spcAft>
                          <a:spcPts val="0"/>
                        </a:spcAft>
                      </a:pPr>
                      <a:r>
                        <a:rPr lang="en-US" sz="800" kern="1200" dirty="0">
                          <a:effectLst/>
                        </a:rPr>
                        <a:t>Understand the needs &amp; barriers of IQ customer in Flint, gather feedback about the design of the Flint Initiative, and test the program concept with eligible Flint residents to understand if enhancements should be made</a:t>
                      </a:r>
                      <a:endParaRPr lang="en-US" dirty="0">
                        <a:effectLst/>
                      </a:endParaRPr>
                    </a:p>
                  </a:txBody>
                  <a:tcPr marL="0" marR="0" marT="0" marB="0" anchor="ctr"/>
                </a:tc>
                <a:tc>
                  <a:txBody>
                    <a:bodyPr/>
                    <a:lstStyle/>
                    <a:p>
                      <a:pPr marL="173355" indent="-173355" algn="l" rtl="0" eaLnBrk="1" latinLnBrk="0" hangingPunct="1">
                        <a:spcBef>
                          <a:spcPts val="0"/>
                        </a:spcBef>
                        <a:spcAft>
                          <a:spcPts val="0"/>
                        </a:spcAft>
                        <a:buClrTx/>
                        <a:buSzPts val="800"/>
                        <a:buFont typeface="Arial" panose="020B0604020202020204" pitchFamily="34" charset="0"/>
                        <a:buChar char="•"/>
                      </a:pPr>
                      <a:r>
                        <a:rPr lang="en-US" sz="800" kern="1200" dirty="0">
                          <a:effectLst/>
                        </a:rPr>
                        <a:t>Conduct online surveys with IQ customers in Flint to understand how to better serve customers through EWR/DR products</a:t>
                      </a:r>
                      <a:endParaRPr lang="en-US" sz="800" dirty="0">
                        <a:effectLst/>
                      </a:endParaRPr>
                    </a:p>
                  </a:txBody>
                  <a:tcPr marL="0" marR="0" marT="0" marB="0" anchor="ctr"/>
                </a:tc>
                <a:tc>
                  <a:txBody>
                    <a:bodyPr/>
                    <a:lstStyle/>
                    <a:p>
                      <a:pPr marL="171450" indent="-171450" algn="l" rtl="0" eaLnBrk="1" latinLnBrk="0" hangingPunct="1">
                        <a:spcBef>
                          <a:spcPts val="0"/>
                        </a:spcBef>
                        <a:spcAft>
                          <a:spcPts val="0"/>
                        </a:spcAft>
                        <a:buFont typeface="Arial"/>
                        <a:buChar char="•"/>
                      </a:pPr>
                      <a:r>
                        <a:rPr lang="en-US" sz="800" kern="1200" dirty="0">
                          <a:effectLst/>
                        </a:rPr>
                        <a:t>Completed by end of Q1 2023</a:t>
                      </a:r>
                      <a:endParaRPr lang="en-US" dirty="0">
                        <a:effectLst/>
                      </a:endParaRPr>
                    </a:p>
                  </a:txBody>
                  <a:tcPr marL="0" marR="0" marT="0" marB="0" anchor="ctr"/>
                </a:tc>
                <a:tc>
                  <a:txBody>
                    <a:bodyPr/>
                    <a:lstStyle/>
                    <a:p>
                      <a:pPr marL="171450" indent="-171450" algn="l" rtl="0" eaLnBrk="1" latinLnBrk="0" hangingPunct="1">
                        <a:spcBef>
                          <a:spcPts val="0"/>
                        </a:spcBef>
                        <a:spcAft>
                          <a:spcPts val="0"/>
                        </a:spcAft>
                        <a:buClrTx/>
                        <a:buSzPts val="800"/>
                        <a:buFont typeface="Arial"/>
                        <a:buChar char="•"/>
                      </a:pPr>
                      <a:r>
                        <a:rPr lang="en-US" sz="800" kern="1200" dirty="0">
                          <a:effectLst/>
                        </a:rPr>
                        <a:t>Participants</a:t>
                      </a:r>
                      <a:endParaRPr lang="en-US" sz="800" dirty="0">
                        <a:effectLst/>
                      </a:endParaRPr>
                    </a:p>
                    <a:p>
                      <a:pPr marL="173355" indent="-173355" algn="l" rtl="0" eaLnBrk="1" latinLnBrk="0" hangingPunct="1">
                        <a:spcBef>
                          <a:spcPts val="0"/>
                        </a:spcBef>
                        <a:spcAft>
                          <a:spcPts val="0"/>
                        </a:spcAft>
                        <a:buFont typeface="Arial"/>
                        <a:buChar char="•"/>
                      </a:pPr>
                      <a:r>
                        <a:rPr lang="en-US" sz="800" kern="1200" dirty="0">
                          <a:effectLst/>
                        </a:rPr>
                        <a:t>Non-participants</a:t>
                      </a:r>
                      <a:endParaRPr lang="en-US" dirty="0">
                        <a:effectLst/>
                      </a:endParaRPr>
                    </a:p>
                    <a:p>
                      <a:pPr marL="173355" marR="0" indent="-173355" algn="l" rtl="0" eaLnBrk="1" fontAlgn="auto" latinLnBrk="0" hangingPunct="1">
                        <a:spcBef>
                          <a:spcPts val="0"/>
                        </a:spcBef>
                        <a:spcAft>
                          <a:spcPts val="0"/>
                        </a:spcAft>
                        <a:buFont typeface="Arial"/>
                        <a:buChar char="•"/>
                      </a:pPr>
                      <a:r>
                        <a:rPr lang="en-US" sz="800" kern="1200" dirty="0">
                          <a:effectLst/>
                        </a:rPr>
                        <a:t>Barriers / needs / recommendations</a:t>
                      </a:r>
                      <a:endParaRPr lang="en-US" dirty="0">
                        <a:effectLst/>
                      </a:endParaRPr>
                    </a:p>
                  </a:txBody>
                  <a:tcPr marL="0" marR="0" marT="0" marB="0" anchor="ctr"/>
                </a:tc>
                <a:extLst>
                  <a:ext uri="{0D108BD9-81ED-4DB2-BD59-A6C34878D82A}">
                    <a16:rowId xmlns:a16="http://schemas.microsoft.com/office/drawing/2014/main" val="3542844483"/>
                  </a:ext>
                </a:extLst>
              </a:tr>
              <a:tr h="762000">
                <a:tc>
                  <a:txBody>
                    <a:bodyPr/>
                    <a:lstStyle/>
                    <a:p>
                      <a:pPr marL="0" algn="l" rtl="0" eaLnBrk="1" latinLnBrk="0" hangingPunct="1">
                        <a:spcBef>
                          <a:spcPts val="0"/>
                        </a:spcBef>
                        <a:spcAft>
                          <a:spcPts val="0"/>
                        </a:spcAft>
                      </a:pPr>
                      <a:r>
                        <a:rPr lang="en-US" sz="800" kern="1200" dirty="0">
                          <a:effectLst/>
                        </a:rPr>
                        <a:t>3. Flint Geotargeting (Cadmus)</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800" kern="1200" dirty="0">
                          <a:effectLst/>
                        </a:rPr>
                        <a:t>Identify priority households for Flint Initiative targeting; use characterization data to identify priority areas for the initiative to target based on concept design</a:t>
                      </a:r>
                      <a:endParaRPr lang="en-US" dirty="0">
                        <a:effectLst/>
                      </a:endParaRPr>
                    </a:p>
                  </a:txBody>
                  <a:tcPr marL="0" marR="0" marT="0" marB="0" anchor="ctr"/>
                </a:tc>
                <a:tc>
                  <a:txBody>
                    <a:bodyPr/>
                    <a:lstStyle/>
                    <a:p>
                      <a:pPr marL="173355" indent="-173355" algn="l" rtl="0" eaLnBrk="1" latinLnBrk="0" hangingPunct="1">
                        <a:spcBef>
                          <a:spcPts val="0"/>
                        </a:spcBef>
                        <a:spcAft>
                          <a:spcPts val="0"/>
                        </a:spcAft>
                        <a:buClrTx/>
                        <a:buSzPts val="800"/>
                        <a:buFont typeface="Arial" panose="020B0604020202020204" pitchFamily="34" charset="0"/>
                        <a:buChar char="•"/>
                      </a:pPr>
                      <a:r>
                        <a:rPr lang="en-US" sz="800" kern="1200" dirty="0">
                          <a:effectLst/>
                        </a:rPr>
                        <a:t>Develop a protocol &amp; implementation strategy for geo-targeting</a:t>
                      </a:r>
                      <a:endParaRPr lang="en-US" sz="800" dirty="0">
                        <a:effectLst/>
                      </a:endParaRPr>
                    </a:p>
                    <a:p>
                      <a:pPr marL="173355" indent="-173355" algn="l" rtl="0" eaLnBrk="1" latinLnBrk="0" hangingPunct="1">
                        <a:spcBef>
                          <a:spcPts val="0"/>
                        </a:spcBef>
                        <a:spcAft>
                          <a:spcPts val="0"/>
                        </a:spcAft>
                        <a:buFont typeface="Arial"/>
                        <a:buChar char="•"/>
                      </a:pPr>
                      <a:r>
                        <a:rPr lang="en-US" sz="800" kern="1200" dirty="0">
                          <a:effectLst/>
                        </a:rPr>
                        <a:t>Utilize geographic analysis to identify areas where households are clustered &amp; characterize those areas with other customer metrics to determine a lead list for targeted engagement </a:t>
                      </a:r>
                      <a:endParaRPr lang="en-US" dirty="0">
                        <a:effectLst/>
                      </a:endParaRPr>
                    </a:p>
                  </a:txBody>
                  <a:tcPr marL="0" marR="0" marT="0" marB="0" anchor="ctr"/>
                </a:tc>
                <a:tc>
                  <a:txBody>
                    <a:bodyPr/>
                    <a:lstStyle/>
                    <a:p>
                      <a:pPr marL="171450" indent="-171450" algn="l" rtl="0" eaLnBrk="1" latinLnBrk="0" hangingPunct="1">
                        <a:spcBef>
                          <a:spcPts val="0"/>
                        </a:spcBef>
                        <a:spcAft>
                          <a:spcPts val="0"/>
                        </a:spcAft>
                        <a:buFont typeface="Arial"/>
                        <a:buChar char="•"/>
                      </a:pPr>
                      <a:r>
                        <a:rPr lang="en-US" sz="800" kern="1200" dirty="0">
                          <a:effectLst/>
                        </a:rPr>
                        <a:t>Complete by end of 2022</a:t>
                      </a:r>
                      <a:endParaRPr lang="en-US" dirty="0">
                        <a:effectLst/>
                      </a:endParaRPr>
                    </a:p>
                  </a:txBody>
                  <a:tcPr marL="0" marR="0" marT="0" marB="0" anchor="ctr"/>
                </a:tc>
                <a:tc>
                  <a:txBody>
                    <a:bodyPr/>
                    <a:lstStyle/>
                    <a:p>
                      <a:pPr marL="171450" indent="-171450" algn="l" rtl="0" eaLnBrk="1" latinLnBrk="0" hangingPunct="1">
                        <a:spcBef>
                          <a:spcPts val="0"/>
                        </a:spcBef>
                        <a:spcAft>
                          <a:spcPts val="0"/>
                        </a:spcAft>
                        <a:buClrTx/>
                        <a:buSzPts val="800"/>
                        <a:buFont typeface="Arial"/>
                        <a:buChar char="•"/>
                      </a:pPr>
                      <a:r>
                        <a:rPr lang="en-US" sz="800" kern="1200" dirty="0">
                          <a:effectLst/>
                        </a:rPr>
                        <a:t>LINA scenario prioritization metrics used to inform this research</a:t>
                      </a:r>
                      <a:endParaRPr lang="en-US" sz="800" dirty="0">
                        <a:effectLst/>
                      </a:endParaRPr>
                    </a:p>
                    <a:p>
                      <a:pPr marL="173355" indent="-173355" algn="l" rtl="0" eaLnBrk="1" latinLnBrk="0" hangingPunct="1">
                        <a:spcBef>
                          <a:spcPts val="0"/>
                        </a:spcBef>
                        <a:spcAft>
                          <a:spcPts val="0"/>
                        </a:spcAft>
                        <a:buFont typeface="Arial"/>
                        <a:buChar char="•"/>
                      </a:pPr>
                      <a:r>
                        <a:rPr lang="en-US" sz="800" kern="1200" dirty="0">
                          <a:effectLst/>
                        </a:rPr>
                        <a:t>Participation before &amp; after</a:t>
                      </a:r>
                      <a:endParaRPr lang="en-US" dirty="0">
                        <a:effectLst/>
                      </a:endParaRPr>
                    </a:p>
                  </a:txBody>
                  <a:tcPr marL="0" marR="0" marT="0" marB="0" anchor="ctr"/>
                </a:tc>
                <a:extLst>
                  <a:ext uri="{0D108BD9-81ED-4DB2-BD59-A6C34878D82A}">
                    <a16:rowId xmlns:a16="http://schemas.microsoft.com/office/drawing/2014/main" val="2964255168"/>
                  </a:ext>
                </a:extLst>
              </a:tr>
            </a:tbl>
          </a:graphicData>
        </a:graphic>
      </p:graphicFrame>
      <p:sp>
        <p:nvSpPr>
          <p:cNvPr id="4" name="Footer Placeholder 3">
            <a:extLst>
              <a:ext uri="{FF2B5EF4-FFF2-40B4-BE49-F238E27FC236}">
                <a16:creationId xmlns:a16="http://schemas.microsoft.com/office/drawing/2014/main" id="{BD91C3A4-0D3C-4B80-B39A-88536988BB42}"/>
              </a:ext>
            </a:extLst>
          </p:cNvPr>
          <p:cNvSpPr>
            <a:spLocks noGrp="1"/>
          </p:cNvSpPr>
          <p:nvPr>
            <p:ph type="ftr" sz="quarter" idx="11"/>
          </p:nvPr>
        </p:nvSpPr>
        <p:spPr>
          <a:xfrm>
            <a:off x="6051698" y="219664"/>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37896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33B00A-F3F9-4FCA-AD85-113B8F96A467}"/>
              </a:ext>
            </a:extLst>
          </p:cNvPr>
          <p:cNvSpPr>
            <a:spLocks noGrp="1"/>
          </p:cNvSpPr>
          <p:nvPr>
            <p:ph type="title"/>
          </p:nvPr>
        </p:nvSpPr>
        <p:spPr/>
        <p:txBody>
          <a:bodyPr/>
          <a:lstStyle/>
          <a:p>
            <a:r>
              <a:rPr lang="en-US" dirty="0"/>
              <a:t>Next Steps</a:t>
            </a:r>
          </a:p>
        </p:txBody>
      </p:sp>
      <p:sp>
        <p:nvSpPr>
          <p:cNvPr id="7" name="Content Placeholder 6">
            <a:extLst>
              <a:ext uri="{FF2B5EF4-FFF2-40B4-BE49-F238E27FC236}">
                <a16:creationId xmlns:a16="http://schemas.microsoft.com/office/drawing/2014/main" id="{56E50E47-7B24-4392-98DD-4F0002A56DBA}"/>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n-US" dirty="0"/>
              <a:t>Project team is working internally to develop data/tracking processes</a:t>
            </a:r>
          </a:p>
          <a:p>
            <a:pPr marL="342900" indent="-342900">
              <a:buFont typeface="Arial" panose="020B0604020202020204" pitchFamily="34" charset="0"/>
              <a:buChar char="•"/>
            </a:pPr>
            <a:r>
              <a:rPr lang="en-US" dirty="0"/>
              <a:t>Development of standardized reporting</a:t>
            </a:r>
          </a:p>
          <a:p>
            <a:pPr marL="342900" indent="-342900">
              <a:buFont typeface="Arial" panose="020B0604020202020204" pitchFamily="34" charset="0"/>
              <a:buChar char="•"/>
            </a:pPr>
            <a:r>
              <a:rPr lang="en-US" dirty="0"/>
              <a:t>Finalize project plan – 10/1</a:t>
            </a:r>
          </a:p>
          <a:p>
            <a:pPr marL="617220" lvl="1" indent="-342900"/>
            <a:r>
              <a:rPr lang="en-US" dirty="0"/>
              <a:t>Launch 1/1/23</a:t>
            </a:r>
          </a:p>
        </p:txBody>
      </p:sp>
      <p:sp>
        <p:nvSpPr>
          <p:cNvPr id="3" name="Footer Placeholder 2">
            <a:extLst>
              <a:ext uri="{FF2B5EF4-FFF2-40B4-BE49-F238E27FC236}">
                <a16:creationId xmlns:a16="http://schemas.microsoft.com/office/drawing/2014/main" id="{74D046AD-D7AB-4E27-867F-D7F1A525D97D}"/>
              </a:ext>
            </a:extLst>
          </p:cNvPr>
          <p:cNvSpPr>
            <a:spLocks noGrp="1"/>
          </p:cNvSpPr>
          <p:nvPr>
            <p:ph type="ftr" sz="quarter" idx="11"/>
          </p:nvPr>
        </p:nvSpPr>
        <p:spPr>
          <a:xfrm>
            <a:off x="6030433" y="336154"/>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374770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115" y="142562"/>
            <a:ext cx="2925210" cy="738665"/>
          </a:xfrm>
        </p:spPr>
        <p:txBody>
          <a:bodyPr/>
          <a:lstStyle/>
          <a:p>
            <a:pPr algn="l"/>
            <a:r>
              <a:rPr lang="en-US" dirty="0">
                <a:solidFill>
                  <a:srgbClr val="005294"/>
                </a:solidFill>
              </a:rPr>
              <a:t>Thank You!</a:t>
            </a:r>
          </a:p>
        </p:txBody>
      </p:sp>
      <p:sp>
        <p:nvSpPr>
          <p:cNvPr id="3" name="Rectangle 2">
            <a:extLst>
              <a:ext uri="{FF2B5EF4-FFF2-40B4-BE49-F238E27FC236}">
                <a16:creationId xmlns:a16="http://schemas.microsoft.com/office/drawing/2014/main" id="{B33D3B11-6E88-4E85-8E1F-38D2F951053F}"/>
              </a:ext>
            </a:extLst>
          </p:cNvPr>
          <p:cNvSpPr/>
          <p:nvPr/>
        </p:nvSpPr>
        <p:spPr>
          <a:xfrm>
            <a:off x="409115" y="1984618"/>
            <a:ext cx="4160367" cy="954107"/>
          </a:xfrm>
          <a:prstGeom prst="rect">
            <a:avLst/>
          </a:prstGeom>
        </p:spPr>
        <p:txBody>
          <a:bodyPr wrap="square" lIns="91440" tIns="45720" rIns="91440" bIns="45720" anchor="t">
            <a:spAutoFit/>
          </a:bodyPr>
          <a:lstStyle/>
          <a:p>
            <a:pPr lvl="0" fontAlgn="base">
              <a:spcAft>
                <a:spcPct val="0"/>
              </a:spcAft>
            </a:pPr>
            <a:r>
              <a:rPr lang="en-US" altLang="en-US" sz="1400" b="1" dirty="0">
                <a:latin typeface="Arial"/>
              </a:rPr>
              <a:t>Yvonne K. Lewis</a:t>
            </a:r>
            <a:r>
              <a:rPr lang="en-US" altLang="en-US" sz="1400" b="1" dirty="0">
                <a:solidFill>
                  <a:srgbClr val="404040"/>
                </a:solidFill>
                <a:latin typeface="Arial"/>
                <a:ea typeface="ＭＳ Ｐゴシック"/>
              </a:rPr>
              <a:t>	</a:t>
            </a:r>
          </a:p>
          <a:p>
            <a:pPr>
              <a:spcAft>
                <a:spcPct val="0"/>
              </a:spcAft>
            </a:pPr>
            <a:r>
              <a:rPr lang="en-US" altLang="en-US" sz="1400" b="1" dirty="0">
                <a:latin typeface="Arial"/>
              </a:rPr>
              <a:t>Clean Energy Products</a:t>
            </a:r>
            <a:endParaRPr lang="en-US" dirty="0"/>
          </a:p>
          <a:p>
            <a:pPr>
              <a:spcAft>
                <a:spcPct val="0"/>
              </a:spcAft>
            </a:pPr>
            <a:r>
              <a:rPr lang="en-US" altLang="en-US" sz="1400" b="1" dirty="0">
                <a:latin typeface="Arial"/>
              </a:rPr>
              <a:t>Low Income Single Family Product Manager</a:t>
            </a:r>
            <a:endParaRPr lang="en-US" dirty="0"/>
          </a:p>
          <a:p>
            <a:pPr lvl="0" fontAlgn="base">
              <a:spcAft>
                <a:spcPct val="0"/>
              </a:spcAft>
            </a:pPr>
            <a:r>
              <a:rPr lang="en-US" altLang="en-US" sz="1400" b="1" dirty="0">
                <a:latin typeface="Arial"/>
              </a:rPr>
              <a:t>Yvonne.Lewis@cmsenergy.com</a:t>
            </a:r>
            <a:endParaRPr lang="en-US" altLang="en-US" sz="1400" b="1" dirty="0">
              <a:latin typeface="Arial"/>
              <a:cs typeface="Arial"/>
            </a:endParaRPr>
          </a:p>
        </p:txBody>
      </p:sp>
      <p:sp>
        <p:nvSpPr>
          <p:cNvPr id="8" name="Rectangle 7">
            <a:extLst>
              <a:ext uri="{FF2B5EF4-FFF2-40B4-BE49-F238E27FC236}">
                <a16:creationId xmlns:a16="http://schemas.microsoft.com/office/drawing/2014/main" id="{A975356C-628C-4316-BFA9-884D369E14CE}"/>
              </a:ext>
            </a:extLst>
          </p:cNvPr>
          <p:cNvSpPr/>
          <p:nvPr/>
        </p:nvSpPr>
        <p:spPr>
          <a:xfrm>
            <a:off x="5413395" y="672706"/>
            <a:ext cx="3610201" cy="954107"/>
          </a:xfrm>
          <a:prstGeom prst="rect">
            <a:avLst/>
          </a:prstGeom>
        </p:spPr>
        <p:txBody>
          <a:bodyPr wrap="square">
            <a:spAutoFit/>
          </a:bodyPr>
          <a:lstStyle/>
          <a:p>
            <a:pPr lvl="0" algn="r" fontAlgn="base">
              <a:spcAft>
                <a:spcPct val="0"/>
              </a:spcAft>
            </a:pPr>
            <a:r>
              <a:rPr lang="en-US" altLang="en-US" sz="1400" b="1" dirty="0">
                <a:latin typeface="Arial"/>
              </a:rPr>
              <a:t>Individual Customer Participation</a:t>
            </a:r>
          </a:p>
          <a:p>
            <a:pPr lvl="0" algn="r" fontAlgn="base">
              <a:spcAft>
                <a:spcPct val="0"/>
              </a:spcAft>
            </a:pPr>
            <a:r>
              <a:rPr lang="en-US" altLang="en-US" sz="1400" b="1" dirty="0">
                <a:latin typeface="Arial"/>
                <a:hlinkClick r:id="rId3" tooltip="Helping Neighbors Program: Energy Efficiency Assistance"/>
              </a:rPr>
              <a:t>Energy Assessments For Your Home</a:t>
            </a:r>
            <a:endParaRPr lang="en-US" altLang="en-US" sz="1400" b="1" dirty="0">
              <a:latin typeface="Arial"/>
            </a:endParaRPr>
          </a:p>
          <a:p>
            <a:pPr algn="r" fontAlgn="base">
              <a:spcAft>
                <a:spcPct val="0"/>
              </a:spcAft>
            </a:pPr>
            <a:r>
              <a:rPr lang="en-US" altLang="en-US" sz="1400" b="1" dirty="0">
                <a:solidFill>
                  <a:srgbClr val="373737"/>
                </a:solidFill>
              </a:rPr>
              <a:t>Visit ConsumersHelpingNeighbors.com Or call 877.448.9433 (Option 1)</a:t>
            </a:r>
            <a:endParaRPr lang="en-US" altLang="en-US" sz="1400" b="1" dirty="0">
              <a:solidFill>
                <a:srgbClr val="404040"/>
              </a:solidFill>
              <a:ea typeface="ＭＳ Ｐゴシック" panose="020B0600070205080204" pitchFamily="34" charset="-128"/>
            </a:endParaRPr>
          </a:p>
        </p:txBody>
      </p:sp>
      <p:sp>
        <p:nvSpPr>
          <p:cNvPr id="12" name="Rectangle 11">
            <a:extLst>
              <a:ext uri="{FF2B5EF4-FFF2-40B4-BE49-F238E27FC236}">
                <a16:creationId xmlns:a16="http://schemas.microsoft.com/office/drawing/2014/main" id="{9F4BA857-8E97-4F0E-A06D-71CCD244C6C9}"/>
              </a:ext>
            </a:extLst>
          </p:cNvPr>
          <p:cNvSpPr/>
          <p:nvPr/>
        </p:nvSpPr>
        <p:spPr>
          <a:xfrm>
            <a:off x="4788822" y="2103868"/>
            <a:ext cx="4234774" cy="523220"/>
          </a:xfrm>
          <a:prstGeom prst="rect">
            <a:avLst/>
          </a:prstGeom>
        </p:spPr>
        <p:txBody>
          <a:bodyPr wrap="square">
            <a:spAutoFit/>
          </a:bodyPr>
          <a:lstStyle/>
          <a:p>
            <a:pPr lvl="0" algn="r" fontAlgn="base">
              <a:spcAft>
                <a:spcPct val="0"/>
              </a:spcAft>
            </a:pPr>
            <a:r>
              <a:rPr lang="en-US" altLang="en-US" sz="1400" b="1" dirty="0"/>
              <a:t>Agency Collaboration Opportunities</a:t>
            </a:r>
          </a:p>
          <a:p>
            <a:pPr lvl="0" algn="r" fontAlgn="base">
              <a:spcAft>
                <a:spcPct val="0"/>
              </a:spcAft>
            </a:pPr>
            <a:r>
              <a:rPr lang="en-US" sz="1400" b="1" i="0" u="none" strike="noStrike" baseline="0" dirty="0">
                <a:solidFill>
                  <a:srgbClr val="294040"/>
                </a:solidFill>
                <a:hlinkClick r:id="rId4"/>
              </a:rPr>
              <a:t>ConsumersRehabReservations@clearesult.com</a:t>
            </a:r>
            <a:endParaRPr lang="en-US" sz="1400" b="1" i="0" u="none" strike="noStrike" baseline="0" dirty="0">
              <a:solidFill>
                <a:srgbClr val="294040"/>
              </a:solidFill>
            </a:endParaRPr>
          </a:p>
        </p:txBody>
      </p:sp>
      <p:sp>
        <p:nvSpPr>
          <p:cNvPr id="9" name="Rectangle 8">
            <a:extLst>
              <a:ext uri="{FF2B5EF4-FFF2-40B4-BE49-F238E27FC236}">
                <a16:creationId xmlns:a16="http://schemas.microsoft.com/office/drawing/2014/main" id="{CE59F690-9B96-4898-A377-C95272E23851}"/>
              </a:ext>
            </a:extLst>
          </p:cNvPr>
          <p:cNvSpPr/>
          <p:nvPr/>
        </p:nvSpPr>
        <p:spPr>
          <a:xfrm>
            <a:off x="409115" y="906977"/>
            <a:ext cx="3852784" cy="954107"/>
          </a:xfrm>
          <a:prstGeom prst="rect">
            <a:avLst/>
          </a:prstGeom>
        </p:spPr>
        <p:txBody>
          <a:bodyPr wrap="square" lIns="91440" tIns="45720" rIns="91440" bIns="45720" anchor="t">
            <a:spAutoFit/>
          </a:bodyPr>
          <a:lstStyle/>
          <a:p>
            <a:pPr lvl="0" fontAlgn="base">
              <a:spcAft>
                <a:spcPct val="0"/>
              </a:spcAft>
            </a:pPr>
            <a:r>
              <a:rPr lang="en-US" altLang="en-US" sz="1400" b="1" dirty="0">
                <a:latin typeface="Arial"/>
              </a:rPr>
              <a:t>Amy Glapinski</a:t>
            </a:r>
            <a:r>
              <a:rPr lang="en-US" altLang="en-US" sz="1400" b="1" dirty="0">
                <a:solidFill>
                  <a:srgbClr val="404040"/>
                </a:solidFill>
                <a:latin typeface="Arial"/>
                <a:ea typeface="ＭＳ Ｐゴシック"/>
              </a:rPr>
              <a:t>	</a:t>
            </a:r>
          </a:p>
          <a:p>
            <a:pPr>
              <a:spcAft>
                <a:spcPct val="0"/>
              </a:spcAft>
            </a:pPr>
            <a:r>
              <a:rPr lang="en-US" altLang="en-US" sz="1400" b="1" dirty="0">
                <a:latin typeface="Arial"/>
              </a:rPr>
              <a:t>Clean Energy Products</a:t>
            </a:r>
            <a:endParaRPr lang="en-US" dirty="0"/>
          </a:p>
          <a:p>
            <a:pPr lvl="0" fontAlgn="base">
              <a:spcAft>
                <a:spcPct val="0"/>
              </a:spcAft>
            </a:pPr>
            <a:r>
              <a:rPr lang="en-US" altLang="en-US" sz="1400" b="1" dirty="0">
                <a:latin typeface="Arial"/>
              </a:rPr>
              <a:t>Low Income Product Portfolio Manager</a:t>
            </a:r>
            <a:endParaRPr lang="en-US" altLang="en-US" sz="1400" b="1" dirty="0">
              <a:latin typeface="Arial"/>
              <a:cs typeface="Arial"/>
            </a:endParaRPr>
          </a:p>
          <a:p>
            <a:pPr lvl="0" fontAlgn="base">
              <a:spcAft>
                <a:spcPct val="0"/>
              </a:spcAft>
            </a:pPr>
            <a:r>
              <a:rPr lang="en-US" altLang="en-US" sz="1400" b="1" dirty="0">
                <a:latin typeface="Arial"/>
              </a:rPr>
              <a:t>Amy.Glapinski@cmsenergy.com</a:t>
            </a:r>
            <a:endParaRPr lang="en-US" altLang="en-US" sz="1400" b="1" dirty="0">
              <a:latin typeface="Arial"/>
              <a:cs typeface="Arial"/>
            </a:endParaRPr>
          </a:p>
        </p:txBody>
      </p:sp>
      <p:sp>
        <p:nvSpPr>
          <p:cNvPr id="10" name="Rectangle 9">
            <a:extLst>
              <a:ext uri="{FF2B5EF4-FFF2-40B4-BE49-F238E27FC236}">
                <a16:creationId xmlns:a16="http://schemas.microsoft.com/office/drawing/2014/main" id="{46ECB457-2170-44AA-ADC0-653053C9C50A}"/>
              </a:ext>
            </a:extLst>
          </p:cNvPr>
          <p:cNvSpPr/>
          <p:nvPr/>
        </p:nvSpPr>
        <p:spPr>
          <a:xfrm>
            <a:off x="4788822" y="3210375"/>
            <a:ext cx="4234774" cy="738664"/>
          </a:xfrm>
          <a:prstGeom prst="rect">
            <a:avLst/>
          </a:prstGeom>
        </p:spPr>
        <p:txBody>
          <a:bodyPr wrap="square">
            <a:spAutoFit/>
          </a:bodyPr>
          <a:lstStyle/>
          <a:p>
            <a:pPr lvl="0" algn="r" fontAlgn="base">
              <a:spcAft>
                <a:spcPct val="0"/>
              </a:spcAft>
            </a:pPr>
            <a:r>
              <a:rPr lang="en-US" altLang="en-US" sz="1400" b="1" dirty="0"/>
              <a:t>Multifamily Energy Efficiency</a:t>
            </a:r>
          </a:p>
          <a:p>
            <a:pPr lvl="0" algn="r" fontAlgn="base">
              <a:spcAft>
                <a:spcPct val="0"/>
              </a:spcAft>
            </a:pPr>
            <a:r>
              <a:rPr lang="en-US" sz="1400" b="1" i="0" u="none" strike="noStrike" baseline="0" dirty="0">
                <a:solidFill>
                  <a:srgbClr val="294040"/>
                </a:solidFill>
                <a:hlinkClick r:id="rId5"/>
              </a:rPr>
              <a:t>www.consumersmultifamilysavings.com</a:t>
            </a:r>
            <a:endParaRPr lang="en-US" sz="1400" b="1" i="0" u="none" strike="noStrike" baseline="0" dirty="0">
              <a:solidFill>
                <a:srgbClr val="294040"/>
              </a:solidFill>
            </a:endParaRPr>
          </a:p>
          <a:p>
            <a:pPr lvl="0" algn="r" fontAlgn="base">
              <a:spcAft>
                <a:spcPct val="0"/>
              </a:spcAft>
            </a:pPr>
            <a:endParaRPr lang="en-US" sz="1400" b="1" i="0" u="none" strike="noStrike" baseline="0" dirty="0">
              <a:solidFill>
                <a:srgbClr val="294040"/>
              </a:solidFill>
            </a:endParaRPr>
          </a:p>
        </p:txBody>
      </p:sp>
      <p:sp>
        <p:nvSpPr>
          <p:cNvPr id="4" name="Rectangle 3">
            <a:extLst>
              <a:ext uri="{FF2B5EF4-FFF2-40B4-BE49-F238E27FC236}">
                <a16:creationId xmlns:a16="http://schemas.microsoft.com/office/drawing/2014/main" id="{81E6CD25-2AFE-EF48-6F50-22BDA9381890}"/>
              </a:ext>
            </a:extLst>
          </p:cNvPr>
          <p:cNvSpPr/>
          <p:nvPr/>
        </p:nvSpPr>
        <p:spPr>
          <a:xfrm>
            <a:off x="409115" y="3054058"/>
            <a:ext cx="3849154" cy="954107"/>
          </a:xfrm>
          <a:prstGeom prst="rect">
            <a:avLst/>
          </a:prstGeom>
        </p:spPr>
        <p:txBody>
          <a:bodyPr wrap="square" lIns="91440" tIns="45720" rIns="91440" bIns="45720" anchor="t">
            <a:spAutoFit/>
          </a:bodyPr>
          <a:lstStyle/>
          <a:p>
            <a:pPr fontAlgn="base">
              <a:spcAft>
                <a:spcPct val="0"/>
              </a:spcAft>
            </a:pPr>
            <a:r>
              <a:rPr lang="en-US" altLang="en-US" sz="1400" b="1" dirty="0">
                <a:latin typeface="Arial"/>
              </a:rPr>
              <a:t>Shawn Starkweather</a:t>
            </a:r>
            <a:r>
              <a:rPr lang="en-US" altLang="en-US" sz="1400" b="1" dirty="0">
                <a:solidFill>
                  <a:srgbClr val="404040"/>
                </a:solidFill>
                <a:latin typeface="Arial"/>
                <a:ea typeface="ＭＳ Ｐゴシック"/>
              </a:rPr>
              <a:t>	</a:t>
            </a:r>
          </a:p>
          <a:p>
            <a:pPr>
              <a:spcAft>
                <a:spcPct val="0"/>
              </a:spcAft>
            </a:pPr>
            <a:r>
              <a:rPr lang="en-US" altLang="en-US" sz="1400" b="1" dirty="0">
                <a:latin typeface="Arial"/>
              </a:rPr>
              <a:t>Clean Energy Products</a:t>
            </a:r>
            <a:endParaRPr lang="en-US" dirty="0"/>
          </a:p>
          <a:p>
            <a:pPr>
              <a:spcAft>
                <a:spcPct val="0"/>
              </a:spcAft>
            </a:pPr>
            <a:r>
              <a:rPr lang="en-US" altLang="en-US" sz="1400" b="1" dirty="0">
                <a:latin typeface="Arial"/>
              </a:rPr>
              <a:t>Low Income Multifamily Product Manager</a:t>
            </a:r>
            <a:endParaRPr lang="en-US" dirty="0"/>
          </a:p>
          <a:p>
            <a:pPr lvl="0" fontAlgn="base">
              <a:spcAft>
                <a:spcPct val="0"/>
              </a:spcAft>
            </a:pPr>
            <a:r>
              <a:rPr lang="en-US" altLang="en-US" sz="1400" b="1" dirty="0">
                <a:latin typeface="Arial"/>
              </a:rPr>
              <a:t>Shawn.A.Starkweather@cmsenergy.com</a:t>
            </a:r>
            <a:endParaRPr lang="en-US" altLang="en-US" sz="1400" b="1" dirty="0">
              <a:latin typeface="Arial"/>
              <a:cs typeface="Arial"/>
            </a:endParaRPr>
          </a:p>
        </p:txBody>
      </p:sp>
      <p:sp>
        <p:nvSpPr>
          <p:cNvPr id="6" name="Footer Placeholder 5">
            <a:extLst>
              <a:ext uri="{FF2B5EF4-FFF2-40B4-BE49-F238E27FC236}">
                <a16:creationId xmlns:a16="http://schemas.microsoft.com/office/drawing/2014/main" id="{0EF7CF41-CAA5-4407-88AE-394D47050F40}"/>
              </a:ext>
            </a:extLst>
          </p:cNvPr>
          <p:cNvSpPr>
            <a:spLocks noGrp="1"/>
          </p:cNvSpPr>
          <p:nvPr>
            <p:ph type="ftr" sz="quarter" idx="11"/>
          </p:nvPr>
        </p:nvSpPr>
        <p:spPr>
          <a:xfrm>
            <a:off x="6127996" y="238050"/>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89245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Timeline&#10;&#10;Description automatically generated">
            <a:extLst>
              <a:ext uri="{FF2B5EF4-FFF2-40B4-BE49-F238E27FC236}">
                <a16:creationId xmlns:a16="http://schemas.microsoft.com/office/drawing/2014/main" id="{B7D5B4FD-525B-CF00-A71E-BDACBBD92F5F}"/>
              </a:ext>
            </a:extLst>
          </p:cNvPr>
          <p:cNvPicPr>
            <a:picLocks noGrp="1" noChangeAspect="1"/>
          </p:cNvPicPr>
          <p:nvPr>
            <p:ph idx="1"/>
          </p:nvPr>
        </p:nvPicPr>
        <p:blipFill rotWithShape="1">
          <a:blip r:embed="rId3"/>
          <a:srcRect r="-77" b="15638"/>
          <a:stretch/>
        </p:blipFill>
        <p:spPr>
          <a:xfrm>
            <a:off x="601" y="86610"/>
            <a:ext cx="9142259" cy="4342917"/>
          </a:xfrm>
        </p:spPr>
      </p:pic>
      <p:sp>
        <p:nvSpPr>
          <p:cNvPr id="3" name="Footer Placeholder 2">
            <a:extLst>
              <a:ext uri="{FF2B5EF4-FFF2-40B4-BE49-F238E27FC236}">
                <a16:creationId xmlns:a16="http://schemas.microsoft.com/office/drawing/2014/main" id="{F97B34C2-987A-4601-89BB-01D07B5816AE}"/>
              </a:ext>
            </a:extLst>
          </p:cNvPr>
          <p:cNvSpPr>
            <a:spLocks noGrp="1"/>
          </p:cNvSpPr>
          <p:nvPr>
            <p:ph type="ftr" sz="quarter" idx="11"/>
          </p:nvPr>
        </p:nvSpPr>
        <p:spPr>
          <a:xfrm>
            <a:off x="6313968" y="152733"/>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59650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Mission</a:t>
            </a:r>
          </a:p>
        </p:txBody>
      </p:sp>
      <p:sp>
        <p:nvSpPr>
          <p:cNvPr id="3" name="Content Placeholder 2"/>
          <p:cNvSpPr>
            <a:spLocks noGrp="1"/>
          </p:cNvSpPr>
          <p:nvPr>
            <p:ph idx="1"/>
          </p:nvPr>
        </p:nvSpPr>
        <p:spPr>
          <a:xfrm>
            <a:off x="719574" y="1714815"/>
            <a:ext cx="7704853" cy="2292642"/>
          </a:xfrm>
          <a:ln>
            <a:noFill/>
          </a:ln>
        </p:spPr>
        <p:txBody>
          <a:bodyPr>
            <a:normAutofit/>
          </a:bodyPr>
          <a:lstStyle/>
          <a:p>
            <a:r>
              <a:rPr lang="en-US" sz="2600" dirty="0">
                <a:solidFill>
                  <a:schemeClr val="tx1"/>
                </a:solidFill>
              </a:rPr>
              <a:t>Consumers Energy Income Qualified Products &amp; Services will invest up to $1M between 2023 and 2024 to support energy efficiency improvements in a geographically targeted approach in and around Flint.</a:t>
            </a:r>
          </a:p>
        </p:txBody>
      </p:sp>
      <p:sp>
        <p:nvSpPr>
          <p:cNvPr id="6" name="Footer Placeholder 5">
            <a:extLst>
              <a:ext uri="{FF2B5EF4-FFF2-40B4-BE49-F238E27FC236}">
                <a16:creationId xmlns:a16="http://schemas.microsoft.com/office/drawing/2014/main" id="{6C61F167-0510-4DD6-A92A-AA14EED128A5}"/>
              </a:ext>
            </a:extLst>
          </p:cNvPr>
          <p:cNvSpPr>
            <a:spLocks noGrp="1"/>
          </p:cNvSpPr>
          <p:nvPr>
            <p:ph type="ftr" sz="quarter" idx="11"/>
          </p:nvPr>
        </p:nvSpPr>
        <p:spPr>
          <a:xfrm>
            <a:off x="6193465" y="273235"/>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6995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Purpose</a:t>
            </a:r>
          </a:p>
        </p:txBody>
      </p:sp>
      <p:graphicFrame>
        <p:nvGraphicFramePr>
          <p:cNvPr id="5" name="Diagram 4">
            <a:extLst>
              <a:ext uri="{FF2B5EF4-FFF2-40B4-BE49-F238E27FC236}">
                <a16:creationId xmlns:a16="http://schemas.microsoft.com/office/drawing/2014/main" id="{7D06FE6F-C813-42F9-B1BC-16FFC07709C6}"/>
              </a:ext>
            </a:extLst>
          </p:cNvPr>
          <p:cNvGraphicFramePr/>
          <p:nvPr>
            <p:extLst>
              <p:ext uri="{D42A27DB-BD31-4B8C-83A1-F6EECF244321}">
                <p14:modId xmlns:p14="http://schemas.microsoft.com/office/powerpoint/2010/main" val="2602613917"/>
              </p:ext>
            </p:extLst>
          </p:nvPr>
        </p:nvGraphicFramePr>
        <p:xfrm>
          <a:off x="2331706" y="129420"/>
          <a:ext cx="6640016" cy="4426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7793CB3B-A684-4300-ADC7-FAF419BFC9E5}"/>
              </a:ext>
            </a:extLst>
          </p:cNvPr>
          <p:cNvSpPr>
            <a:spLocks noGrp="1"/>
          </p:cNvSpPr>
          <p:nvPr>
            <p:ph type="ftr" sz="quarter" idx="11"/>
          </p:nvPr>
        </p:nvSpPr>
        <p:spPr>
          <a:xfrm>
            <a:off x="6193465" y="199232"/>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94184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48256"/>
            <a:ext cx="8229600" cy="554836"/>
          </a:xfrm>
        </p:spPr>
        <p:txBody>
          <a:bodyPr vert="horz" lIns="91440" tIns="45720" rIns="91440" bIns="45720" rtlCol="0" anchor="b">
            <a:noAutofit/>
          </a:bodyPr>
          <a:lstStyle/>
          <a:p>
            <a:r>
              <a:rPr lang="en-US" dirty="0">
                <a:solidFill>
                  <a:schemeClr val="tx1"/>
                </a:solidFill>
              </a:rPr>
              <a:t>Our Approach</a:t>
            </a:r>
          </a:p>
        </p:txBody>
      </p:sp>
      <p:graphicFrame>
        <p:nvGraphicFramePr>
          <p:cNvPr id="10" name="Diagram 9">
            <a:extLst>
              <a:ext uri="{FF2B5EF4-FFF2-40B4-BE49-F238E27FC236}">
                <a16:creationId xmlns:a16="http://schemas.microsoft.com/office/drawing/2014/main" id="{513A8A2F-F962-ECB9-B8B2-EAA6F5261813}"/>
              </a:ext>
            </a:extLst>
          </p:cNvPr>
          <p:cNvGraphicFramePr/>
          <p:nvPr>
            <p:extLst>
              <p:ext uri="{D42A27DB-BD31-4B8C-83A1-F6EECF244321}">
                <p14:modId xmlns:p14="http://schemas.microsoft.com/office/powerpoint/2010/main" val="674984983"/>
              </p:ext>
            </p:extLst>
          </p:nvPr>
        </p:nvGraphicFramePr>
        <p:xfrm>
          <a:off x="0" y="811501"/>
          <a:ext cx="5100971" cy="3744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Placeholder 4">
            <a:extLst>
              <a:ext uri="{FF2B5EF4-FFF2-40B4-BE49-F238E27FC236}">
                <a16:creationId xmlns:a16="http://schemas.microsoft.com/office/drawing/2014/main" id="{32FA09EF-B1ED-3147-ABDE-69772FAF27E7}"/>
              </a:ext>
            </a:extLst>
          </p:cNvPr>
          <p:cNvSpPr>
            <a:spLocks noGrp="1"/>
          </p:cNvSpPr>
          <p:nvPr>
            <p:ph type="body" sz="quarter" idx="3"/>
          </p:nvPr>
        </p:nvSpPr>
        <p:spPr>
          <a:xfrm>
            <a:off x="4603958" y="1697307"/>
            <a:ext cx="4443413" cy="479822"/>
          </a:xfrm>
        </p:spPr>
        <p:txBody>
          <a:bodyPr>
            <a:noAutofit/>
          </a:bodyPr>
          <a:lstStyle/>
          <a:p>
            <a:r>
              <a:rPr lang="en-US" sz="1800" dirty="0">
                <a:latin typeface="+mj-lt"/>
              </a:rPr>
              <a:t>Understand the current landscape &amp; cultivate a path forward:</a:t>
            </a:r>
          </a:p>
        </p:txBody>
      </p:sp>
      <p:sp>
        <p:nvSpPr>
          <p:cNvPr id="7" name="Title 1">
            <a:extLst>
              <a:ext uri="{FF2B5EF4-FFF2-40B4-BE49-F238E27FC236}">
                <a16:creationId xmlns:a16="http://schemas.microsoft.com/office/drawing/2014/main" id="{428AA44D-8217-14FE-7A49-1AFFA515B3A5}"/>
              </a:ext>
            </a:extLst>
          </p:cNvPr>
          <p:cNvSpPr txBox="1">
            <a:spLocks/>
          </p:cNvSpPr>
          <p:nvPr/>
        </p:nvSpPr>
        <p:spPr>
          <a:xfrm>
            <a:off x="4746626" y="2282458"/>
            <a:ext cx="4268787" cy="1931733"/>
          </a:xfrm>
          <a:prstGeom prst="rect">
            <a:avLst/>
          </a:prstGeom>
        </p:spPr>
        <p:txBody>
          <a:bodyPr vert="horz" lIns="91440" tIns="45720" rIns="91440" bIns="45720" rtlCol="0">
            <a:normAutofit fontScale="92500"/>
          </a:bodyPr>
          <a:lstStyle>
            <a:lvl1pPr algn="l" defTabSz="457200" rtl="0" eaLnBrk="1" latinLnBrk="0" hangingPunct="1">
              <a:lnSpc>
                <a:spcPct val="90000"/>
              </a:lnSpc>
              <a:spcBef>
                <a:spcPct val="0"/>
              </a:spcBef>
              <a:buNone/>
              <a:defRPr sz="3600" kern="1200">
                <a:solidFill>
                  <a:schemeClr val="tx1"/>
                </a:solidFill>
                <a:latin typeface="+mj-lt"/>
                <a:ea typeface="+mj-ea"/>
                <a:cs typeface="+mj-cs"/>
              </a:defRPr>
            </a:lvl1pPr>
          </a:lstStyle>
          <a:p>
            <a:pPr marL="285750" indent="-285750">
              <a:spcBef>
                <a:spcPct val="20000"/>
              </a:spcBef>
              <a:buClr>
                <a:schemeClr val="tx2"/>
              </a:buClr>
              <a:buFont typeface="Wingdings" panose="05000000000000000000" pitchFamily="2" charset="2"/>
              <a:buChar char="q"/>
            </a:pPr>
            <a:r>
              <a:rPr lang="en-US" sz="1600" dirty="0">
                <a:solidFill>
                  <a:srgbClr val="3C3C3B"/>
                </a:solidFill>
                <a:latin typeface="+mn-lt"/>
                <a:ea typeface="+mn-ea"/>
                <a:cs typeface="+mn-cs"/>
              </a:rPr>
              <a:t>Define &amp; understand the current income-qualified customer experience.</a:t>
            </a:r>
          </a:p>
          <a:p>
            <a:pPr>
              <a:spcBef>
                <a:spcPct val="20000"/>
              </a:spcBef>
              <a:buClr>
                <a:schemeClr val="tx2"/>
              </a:buClr>
            </a:pPr>
            <a:endParaRPr lang="en-US" sz="1600" dirty="0">
              <a:solidFill>
                <a:srgbClr val="3C3C3B"/>
              </a:solidFill>
              <a:latin typeface="+mn-lt"/>
              <a:ea typeface="+mn-ea"/>
              <a:cs typeface="+mn-cs"/>
            </a:endParaRPr>
          </a:p>
          <a:p>
            <a:pPr marL="285750" indent="-285750">
              <a:spcBef>
                <a:spcPct val="20000"/>
              </a:spcBef>
              <a:buClr>
                <a:schemeClr val="tx2"/>
              </a:buClr>
              <a:buFont typeface="Wingdings" panose="05000000000000000000" pitchFamily="2" charset="2"/>
              <a:buChar char="q"/>
            </a:pPr>
            <a:r>
              <a:rPr lang="en-US" sz="1600" dirty="0">
                <a:solidFill>
                  <a:srgbClr val="3C3C3B"/>
                </a:solidFill>
                <a:latin typeface="+mn-lt"/>
                <a:ea typeface="+mn-ea"/>
                <a:cs typeface="+mn-cs"/>
              </a:rPr>
              <a:t>Collaborate with existing organizations to increase participation </a:t>
            </a:r>
          </a:p>
          <a:p>
            <a:pPr marL="285750" indent="-285750">
              <a:spcBef>
                <a:spcPct val="20000"/>
              </a:spcBef>
              <a:buClr>
                <a:schemeClr val="tx2"/>
              </a:buClr>
              <a:buFont typeface="Wingdings" panose="05000000000000000000" pitchFamily="2" charset="2"/>
              <a:buChar char="q"/>
            </a:pPr>
            <a:endParaRPr lang="en-US" sz="1600" dirty="0">
              <a:solidFill>
                <a:srgbClr val="3C3C3B"/>
              </a:solidFill>
              <a:latin typeface="+mn-lt"/>
              <a:ea typeface="+mn-ea"/>
              <a:cs typeface="+mn-cs"/>
            </a:endParaRPr>
          </a:p>
          <a:p>
            <a:pPr marL="285750" indent="-285750">
              <a:spcBef>
                <a:spcPct val="20000"/>
              </a:spcBef>
              <a:buClr>
                <a:schemeClr val="tx2"/>
              </a:buClr>
              <a:buFont typeface="Wingdings" panose="05000000000000000000" pitchFamily="2" charset="2"/>
              <a:buChar char="q"/>
            </a:pPr>
            <a:r>
              <a:rPr lang="en-US" sz="1600" dirty="0">
                <a:solidFill>
                  <a:srgbClr val="3C3C3B"/>
                </a:solidFill>
                <a:latin typeface="+mn-lt"/>
                <a:ea typeface="+mn-ea"/>
                <a:cs typeface="+mn-cs"/>
              </a:rPr>
              <a:t>Develop assistance solutions that are targeted to serve the community. </a:t>
            </a:r>
          </a:p>
        </p:txBody>
      </p:sp>
      <p:sp>
        <p:nvSpPr>
          <p:cNvPr id="5" name="Footer Placeholder 4">
            <a:extLst>
              <a:ext uri="{FF2B5EF4-FFF2-40B4-BE49-F238E27FC236}">
                <a16:creationId xmlns:a16="http://schemas.microsoft.com/office/drawing/2014/main" id="{E08877D9-1C55-483C-A634-6005B63E6A7D}"/>
              </a:ext>
            </a:extLst>
          </p:cNvPr>
          <p:cNvSpPr>
            <a:spLocks noGrp="1"/>
          </p:cNvSpPr>
          <p:nvPr>
            <p:ph type="ftr" sz="quarter" idx="11"/>
          </p:nvPr>
        </p:nvSpPr>
        <p:spPr>
          <a:xfrm>
            <a:off x="6151771" y="251830"/>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292398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228E1D8-C437-43BE-BF36-A65CA2494C1B}"/>
              </a:ext>
            </a:extLst>
          </p:cNvPr>
          <p:cNvGrpSpPr/>
          <p:nvPr/>
        </p:nvGrpSpPr>
        <p:grpSpPr>
          <a:xfrm>
            <a:off x="1792445" y="105205"/>
            <a:ext cx="7278804" cy="4789971"/>
            <a:chOff x="1328125" y="105205"/>
            <a:chExt cx="7278804" cy="4789971"/>
          </a:xfrm>
        </p:grpSpPr>
        <p:pic>
          <p:nvPicPr>
            <p:cNvPr id="11" name="Picture 10">
              <a:extLst>
                <a:ext uri="{FF2B5EF4-FFF2-40B4-BE49-F238E27FC236}">
                  <a16:creationId xmlns:a16="http://schemas.microsoft.com/office/drawing/2014/main" id="{01C5AE94-7ED2-4BFE-A8DF-F9F204473064}"/>
                </a:ext>
              </a:extLst>
            </p:cNvPr>
            <p:cNvPicPr>
              <a:picLocks noChangeAspect="1"/>
            </p:cNvPicPr>
            <p:nvPr/>
          </p:nvPicPr>
          <p:blipFill rotWithShape="1">
            <a:blip r:embed="rId3"/>
            <a:srcRect l="31915" t="20196" r="32521" b="27491"/>
            <a:stretch/>
          </p:blipFill>
          <p:spPr>
            <a:xfrm>
              <a:off x="1328125" y="105205"/>
              <a:ext cx="6487749" cy="4789971"/>
            </a:xfrm>
            <a:prstGeom prst="rect">
              <a:avLst/>
            </a:prstGeom>
          </p:spPr>
        </p:pic>
        <p:pic>
          <p:nvPicPr>
            <p:cNvPr id="13" name="Picture 12">
              <a:extLst>
                <a:ext uri="{FF2B5EF4-FFF2-40B4-BE49-F238E27FC236}">
                  <a16:creationId xmlns:a16="http://schemas.microsoft.com/office/drawing/2014/main" id="{C0B7FEB2-DFE7-4CE6-A849-2F6183567604}"/>
                </a:ext>
              </a:extLst>
            </p:cNvPr>
            <p:cNvPicPr>
              <a:picLocks noChangeAspect="1"/>
            </p:cNvPicPr>
            <p:nvPr/>
          </p:nvPicPr>
          <p:blipFill rotWithShape="1">
            <a:blip r:embed="rId4"/>
            <a:srcRect l="20870" t="55973" r="75304" b="24946"/>
            <a:stretch/>
          </p:blipFill>
          <p:spPr>
            <a:xfrm>
              <a:off x="7780251" y="1406855"/>
              <a:ext cx="826678" cy="2328108"/>
            </a:xfrm>
            <a:prstGeom prst="rect">
              <a:avLst/>
            </a:prstGeom>
          </p:spPr>
        </p:pic>
        <p:sp>
          <p:nvSpPr>
            <p:cNvPr id="14" name="TextBox 13">
              <a:extLst>
                <a:ext uri="{FF2B5EF4-FFF2-40B4-BE49-F238E27FC236}">
                  <a16:creationId xmlns:a16="http://schemas.microsoft.com/office/drawing/2014/main" id="{EB69965A-AC78-4C4A-A1EE-ED33E8FC817A}"/>
                </a:ext>
              </a:extLst>
            </p:cNvPr>
            <p:cNvSpPr txBox="1"/>
            <p:nvPr/>
          </p:nvSpPr>
          <p:spPr>
            <a:xfrm>
              <a:off x="4226443" y="1322575"/>
              <a:ext cx="388848" cy="404335"/>
            </a:xfrm>
            <a:prstGeom prst="rect">
              <a:avLst/>
            </a:prstGeom>
            <a:noFill/>
          </p:spPr>
          <p:txBody>
            <a:bodyPr wrap="square" rtlCol="0">
              <a:spAutoFit/>
            </a:bodyPr>
            <a:lstStyle/>
            <a:p>
              <a:r>
                <a:rPr lang="en-US" b="1" dirty="0"/>
                <a:t>1</a:t>
              </a:r>
            </a:p>
          </p:txBody>
        </p:sp>
        <p:sp>
          <p:nvSpPr>
            <p:cNvPr id="15" name="TextBox 14">
              <a:extLst>
                <a:ext uri="{FF2B5EF4-FFF2-40B4-BE49-F238E27FC236}">
                  <a16:creationId xmlns:a16="http://schemas.microsoft.com/office/drawing/2014/main" id="{464D892B-5B14-4736-8DB0-30F7D32A975E}"/>
                </a:ext>
              </a:extLst>
            </p:cNvPr>
            <p:cNvSpPr txBox="1"/>
            <p:nvPr/>
          </p:nvSpPr>
          <p:spPr>
            <a:xfrm>
              <a:off x="4797070" y="2280111"/>
              <a:ext cx="388848" cy="404335"/>
            </a:xfrm>
            <a:prstGeom prst="rect">
              <a:avLst/>
            </a:prstGeom>
            <a:noFill/>
          </p:spPr>
          <p:txBody>
            <a:bodyPr wrap="square" rtlCol="0">
              <a:spAutoFit/>
            </a:bodyPr>
            <a:lstStyle/>
            <a:p>
              <a:r>
                <a:rPr lang="en-US" b="1" dirty="0"/>
                <a:t>2</a:t>
              </a:r>
            </a:p>
          </p:txBody>
        </p:sp>
        <p:sp>
          <p:nvSpPr>
            <p:cNvPr id="16" name="TextBox 15">
              <a:extLst>
                <a:ext uri="{FF2B5EF4-FFF2-40B4-BE49-F238E27FC236}">
                  <a16:creationId xmlns:a16="http://schemas.microsoft.com/office/drawing/2014/main" id="{243CA826-7668-45C3-B890-4AE7DEDD906F}"/>
                </a:ext>
              </a:extLst>
            </p:cNvPr>
            <p:cNvSpPr txBox="1"/>
            <p:nvPr/>
          </p:nvSpPr>
          <p:spPr>
            <a:xfrm>
              <a:off x="4420866" y="2310515"/>
              <a:ext cx="388848" cy="404335"/>
            </a:xfrm>
            <a:prstGeom prst="rect">
              <a:avLst/>
            </a:prstGeom>
            <a:noFill/>
          </p:spPr>
          <p:txBody>
            <a:bodyPr wrap="square" rtlCol="0">
              <a:spAutoFit/>
            </a:bodyPr>
            <a:lstStyle/>
            <a:p>
              <a:r>
                <a:rPr lang="en-US" b="1" dirty="0"/>
                <a:t>3</a:t>
              </a:r>
            </a:p>
          </p:txBody>
        </p:sp>
        <p:sp>
          <p:nvSpPr>
            <p:cNvPr id="17" name="TextBox 16">
              <a:extLst>
                <a:ext uri="{FF2B5EF4-FFF2-40B4-BE49-F238E27FC236}">
                  <a16:creationId xmlns:a16="http://schemas.microsoft.com/office/drawing/2014/main" id="{8AEFB1F6-33C1-4B6D-A377-3A3D5A5FE762}"/>
                </a:ext>
              </a:extLst>
            </p:cNvPr>
            <p:cNvSpPr txBox="1"/>
            <p:nvPr/>
          </p:nvSpPr>
          <p:spPr>
            <a:xfrm>
              <a:off x="4038128" y="3200440"/>
              <a:ext cx="388848" cy="404335"/>
            </a:xfrm>
            <a:prstGeom prst="rect">
              <a:avLst/>
            </a:prstGeom>
            <a:noFill/>
          </p:spPr>
          <p:txBody>
            <a:bodyPr wrap="square" rtlCol="0">
              <a:spAutoFit/>
            </a:bodyPr>
            <a:lstStyle/>
            <a:p>
              <a:r>
                <a:rPr lang="en-US" b="1" dirty="0"/>
                <a:t>4</a:t>
              </a:r>
            </a:p>
          </p:txBody>
        </p:sp>
        <p:sp>
          <p:nvSpPr>
            <p:cNvPr id="18" name="TextBox 17">
              <a:extLst>
                <a:ext uri="{FF2B5EF4-FFF2-40B4-BE49-F238E27FC236}">
                  <a16:creationId xmlns:a16="http://schemas.microsoft.com/office/drawing/2014/main" id="{6D8A6267-3D23-4893-AFB1-CC067D490BA8}"/>
                </a:ext>
              </a:extLst>
            </p:cNvPr>
            <p:cNvSpPr txBox="1"/>
            <p:nvPr/>
          </p:nvSpPr>
          <p:spPr>
            <a:xfrm>
              <a:off x="3649279" y="1609023"/>
              <a:ext cx="388848" cy="404335"/>
            </a:xfrm>
            <a:prstGeom prst="rect">
              <a:avLst/>
            </a:prstGeom>
            <a:noFill/>
          </p:spPr>
          <p:txBody>
            <a:bodyPr wrap="square" rtlCol="0">
              <a:spAutoFit/>
            </a:bodyPr>
            <a:lstStyle/>
            <a:p>
              <a:r>
                <a:rPr lang="en-US" b="1" dirty="0"/>
                <a:t>5</a:t>
              </a:r>
            </a:p>
          </p:txBody>
        </p:sp>
        <p:sp>
          <p:nvSpPr>
            <p:cNvPr id="19" name="TextBox 18">
              <a:extLst>
                <a:ext uri="{FF2B5EF4-FFF2-40B4-BE49-F238E27FC236}">
                  <a16:creationId xmlns:a16="http://schemas.microsoft.com/office/drawing/2014/main" id="{53B324B5-0438-48B2-AAE8-9CECD87646A4}"/>
                </a:ext>
              </a:extLst>
            </p:cNvPr>
            <p:cNvSpPr txBox="1"/>
            <p:nvPr/>
          </p:nvSpPr>
          <p:spPr>
            <a:xfrm>
              <a:off x="5443994" y="1204688"/>
              <a:ext cx="388848" cy="404335"/>
            </a:xfrm>
            <a:prstGeom prst="rect">
              <a:avLst/>
            </a:prstGeom>
            <a:noFill/>
          </p:spPr>
          <p:txBody>
            <a:bodyPr wrap="square" rtlCol="0">
              <a:spAutoFit/>
            </a:bodyPr>
            <a:lstStyle/>
            <a:p>
              <a:r>
                <a:rPr lang="en-US" b="1" dirty="0"/>
                <a:t>6</a:t>
              </a:r>
            </a:p>
          </p:txBody>
        </p:sp>
      </p:grpSp>
      <p:sp>
        <p:nvSpPr>
          <p:cNvPr id="21" name="Title 1">
            <a:extLst>
              <a:ext uri="{FF2B5EF4-FFF2-40B4-BE49-F238E27FC236}">
                <a16:creationId xmlns:a16="http://schemas.microsoft.com/office/drawing/2014/main" id="{BBEE7EEA-9287-4951-89DE-4D08E6C47B16}"/>
              </a:ext>
            </a:extLst>
          </p:cNvPr>
          <p:cNvSpPr>
            <a:spLocks noGrp="1"/>
          </p:cNvSpPr>
          <p:nvPr>
            <p:ph type="title"/>
          </p:nvPr>
        </p:nvSpPr>
        <p:spPr>
          <a:xfrm>
            <a:off x="0" y="1844794"/>
            <a:ext cx="1792445" cy="1452229"/>
          </a:xfrm>
        </p:spPr>
        <p:txBody>
          <a:bodyPr vert="horz" lIns="91440" tIns="45720" rIns="91440" bIns="45720" rtlCol="0" anchor="b">
            <a:noAutofit/>
          </a:bodyPr>
          <a:lstStyle/>
          <a:p>
            <a:pPr algn="ctr"/>
            <a:r>
              <a:rPr lang="en-US" dirty="0"/>
              <a:t>Target </a:t>
            </a:r>
            <a:br>
              <a:rPr lang="en-US" dirty="0"/>
            </a:br>
            <a:r>
              <a:rPr lang="en-US" dirty="0"/>
              <a:t>Zip </a:t>
            </a:r>
            <a:br>
              <a:rPr lang="en-US" dirty="0"/>
            </a:br>
            <a:r>
              <a:rPr lang="en-US" dirty="0"/>
              <a:t>Codes</a:t>
            </a:r>
          </a:p>
        </p:txBody>
      </p:sp>
      <p:sp>
        <p:nvSpPr>
          <p:cNvPr id="3" name="Footer Placeholder 2">
            <a:extLst>
              <a:ext uri="{FF2B5EF4-FFF2-40B4-BE49-F238E27FC236}">
                <a16:creationId xmlns:a16="http://schemas.microsoft.com/office/drawing/2014/main" id="{A9496399-7B98-44E7-8A22-672F5D10F770}"/>
              </a:ext>
            </a:extLst>
          </p:cNvPr>
          <p:cNvSpPr>
            <a:spLocks noGrp="1"/>
          </p:cNvSpPr>
          <p:nvPr>
            <p:ph type="ftr" sz="quarter" idx="11"/>
          </p:nvPr>
        </p:nvSpPr>
        <p:spPr>
          <a:xfrm>
            <a:off x="6248400" y="143097"/>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196384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AC2F-1646-417C-B46C-E1B78FFC56CC}"/>
              </a:ext>
            </a:extLst>
          </p:cNvPr>
          <p:cNvSpPr>
            <a:spLocks noGrp="1"/>
          </p:cNvSpPr>
          <p:nvPr>
            <p:ph type="title"/>
          </p:nvPr>
        </p:nvSpPr>
        <p:spPr/>
        <p:txBody>
          <a:bodyPr/>
          <a:lstStyle/>
          <a:p>
            <a:r>
              <a:rPr lang="en-US" dirty="0"/>
              <a:t>Priority Outreach Targeting</a:t>
            </a:r>
          </a:p>
        </p:txBody>
      </p:sp>
      <p:sp>
        <p:nvSpPr>
          <p:cNvPr id="3" name="Content Placeholder 2">
            <a:extLst>
              <a:ext uri="{FF2B5EF4-FFF2-40B4-BE49-F238E27FC236}">
                <a16:creationId xmlns:a16="http://schemas.microsoft.com/office/drawing/2014/main" id="{9D1591D5-FAA5-4E12-B5FF-E66614D931E8}"/>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n-US" sz="2400" b="0" i="0" u="none" strike="noStrike" dirty="0">
                <a:solidFill>
                  <a:srgbClr val="373737"/>
                </a:solidFill>
                <a:effectLst/>
                <a:latin typeface="Century Gothic"/>
              </a:rPr>
              <a:t>Primar</a:t>
            </a:r>
            <a:r>
              <a:rPr lang="en-US" dirty="0">
                <a:latin typeface="Century Gothic"/>
              </a:rPr>
              <a:t>y zip codes, then secondary zip codes</a:t>
            </a:r>
          </a:p>
          <a:p>
            <a:pPr marL="342900" indent="-342900">
              <a:buFont typeface="Arial" panose="020B0604020202020204" pitchFamily="34" charset="0"/>
              <a:buChar char="•"/>
            </a:pPr>
            <a:r>
              <a:rPr lang="en-US" sz="2400" b="0" i="0" u="none" strike="noStrike" dirty="0">
                <a:solidFill>
                  <a:srgbClr val="373737"/>
                </a:solidFill>
                <a:effectLst/>
                <a:latin typeface="Century Gothic"/>
              </a:rPr>
              <a:t>Utilization of LINA Prioritization scenarios</a:t>
            </a:r>
          </a:p>
          <a:p>
            <a:pPr marL="342900" indent="-342900">
              <a:buFont typeface="Arial" panose="020B0604020202020204" pitchFamily="34" charset="0"/>
              <a:buChar char="•"/>
            </a:pPr>
            <a:r>
              <a:rPr lang="en-US" sz="2400" b="0" i="0" u="none" strike="noStrike" dirty="0">
                <a:solidFill>
                  <a:srgbClr val="373737"/>
                </a:solidFill>
                <a:effectLst/>
                <a:latin typeface="Century Gothic"/>
              </a:rPr>
              <a:t>Targeted focus on those identified in CARE, LIHEAP, MEAP, and arrearage groups</a:t>
            </a:r>
          </a:p>
          <a:p>
            <a:pPr marL="342900" indent="-342900">
              <a:buFont typeface="Arial" panose="020B0604020202020204" pitchFamily="34" charset="0"/>
              <a:buChar char="•"/>
            </a:pPr>
            <a:r>
              <a:rPr lang="en-US" dirty="0"/>
              <a:t>Collaboration with Flint Lead Remediation program</a:t>
            </a:r>
          </a:p>
          <a:p>
            <a:pPr marL="342900" indent="-342900">
              <a:buFont typeface="Arial" panose="020B0604020202020204" pitchFamily="34" charset="0"/>
              <a:buChar char="•"/>
            </a:pPr>
            <a:r>
              <a:rPr lang="en-US" dirty="0"/>
              <a:t>Flint K-5 School THINK! programs/PTA</a:t>
            </a:r>
          </a:p>
        </p:txBody>
      </p:sp>
      <p:sp>
        <p:nvSpPr>
          <p:cNvPr id="6" name="Footer Placeholder 5">
            <a:extLst>
              <a:ext uri="{FF2B5EF4-FFF2-40B4-BE49-F238E27FC236}">
                <a16:creationId xmlns:a16="http://schemas.microsoft.com/office/drawing/2014/main" id="{0E912267-F6A2-4761-B401-178D359B1879}"/>
              </a:ext>
            </a:extLst>
          </p:cNvPr>
          <p:cNvSpPr>
            <a:spLocks noGrp="1"/>
          </p:cNvSpPr>
          <p:nvPr>
            <p:ph type="ftr" sz="quarter" idx="11"/>
          </p:nvPr>
        </p:nvSpPr>
        <p:spPr>
          <a:xfrm>
            <a:off x="6248400" y="275033"/>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293308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B564-6870-4649-8665-54E13F0E34D6}"/>
              </a:ext>
            </a:extLst>
          </p:cNvPr>
          <p:cNvSpPr>
            <a:spLocks noGrp="1"/>
          </p:cNvSpPr>
          <p:nvPr>
            <p:ph type="title"/>
          </p:nvPr>
        </p:nvSpPr>
        <p:spPr/>
        <p:txBody>
          <a:bodyPr/>
          <a:lstStyle/>
          <a:p>
            <a:r>
              <a:rPr lang="en-US" dirty="0"/>
              <a:t>Estimated Annual Customer Targets</a:t>
            </a:r>
          </a:p>
        </p:txBody>
      </p:sp>
      <p:graphicFrame>
        <p:nvGraphicFramePr>
          <p:cNvPr id="5" name="Table 5">
            <a:extLst>
              <a:ext uri="{FF2B5EF4-FFF2-40B4-BE49-F238E27FC236}">
                <a16:creationId xmlns:a16="http://schemas.microsoft.com/office/drawing/2014/main" id="{95741EAB-E277-4A73-B2EA-18161324AABC}"/>
              </a:ext>
            </a:extLst>
          </p:cNvPr>
          <p:cNvGraphicFramePr>
            <a:graphicFrameLocks noGrp="1"/>
          </p:cNvGraphicFramePr>
          <p:nvPr>
            <p:ph idx="1"/>
            <p:extLst>
              <p:ext uri="{D42A27DB-BD31-4B8C-83A1-F6EECF244321}">
                <p14:modId xmlns:p14="http://schemas.microsoft.com/office/powerpoint/2010/main" val="200002542"/>
              </p:ext>
            </p:extLst>
          </p:nvPr>
        </p:nvGraphicFramePr>
        <p:xfrm>
          <a:off x="344487" y="1200150"/>
          <a:ext cx="8342312" cy="2966720"/>
        </p:xfrm>
        <a:graphic>
          <a:graphicData uri="http://schemas.openxmlformats.org/drawingml/2006/table">
            <a:tbl>
              <a:tblPr firstRow="1" bandRow="1">
                <a:tableStyleId>{073A0DAA-6AF3-43AB-8588-CEC1D06C72B9}</a:tableStyleId>
              </a:tblPr>
              <a:tblGrid>
                <a:gridCol w="2085578">
                  <a:extLst>
                    <a:ext uri="{9D8B030D-6E8A-4147-A177-3AD203B41FA5}">
                      <a16:colId xmlns:a16="http://schemas.microsoft.com/office/drawing/2014/main" val="1530795745"/>
                    </a:ext>
                  </a:extLst>
                </a:gridCol>
                <a:gridCol w="2085578">
                  <a:extLst>
                    <a:ext uri="{9D8B030D-6E8A-4147-A177-3AD203B41FA5}">
                      <a16:colId xmlns:a16="http://schemas.microsoft.com/office/drawing/2014/main" val="2885624301"/>
                    </a:ext>
                  </a:extLst>
                </a:gridCol>
                <a:gridCol w="2085578">
                  <a:extLst>
                    <a:ext uri="{9D8B030D-6E8A-4147-A177-3AD203B41FA5}">
                      <a16:colId xmlns:a16="http://schemas.microsoft.com/office/drawing/2014/main" val="41801676"/>
                    </a:ext>
                  </a:extLst>
                </a:gridCol>
                <a:gridCol w="2085578">
                  <a:extLst>
                    <a:ext uri="{9D8B030D-6E8A-4147-A177-3AD203B41FA5}">
                      <a16:colId xmlns:a16="http://schemas.microsoft.com/office/drawing/2014/main" val="1029257943"/>
                    </a:ext>
                  </a:extLst>
                </a:gridCol>
              </a:tblGrid>
              <a:tr h="370840">
                <a:tc>
                  <a:txBody>
                    <a:bodyPr/>
                    <a:lstStyle/>
                    <a:p>
                      <a:r>
                        <a:rPr lang="en-US" dirty="0"/>
                        <a:t>Zip Codes</a:t>
                      </a:r>
                    </a:p>
                  </a:txBody>
                  <a:tcPr/>
                </a:tc>
                <a:tc>
                  <a:txBody>
                    <a:bodyPr/>
                    <a:lstStyle/>
                    <a:p>
                      <a:r>
                        <a:rPr lang="en-US" dirty="0"/>
                        <a:t>Single Family</a:t>
                      </a:r>
                    </a:p>
                  </a:txBody>
                  <a:tcPr/>
                </a:tc>
                <a:tc>
                  <a:txBody>
                    <a:bodyPr/>
                    <a:lstStyle/>
                    <a:p>
                      <a:r>
                        <a:rPr lang="en-US" dirty="0"/>
                        <a:t>Multifamily</a:t>
                      </a:r>
                    </a:p>
                  </a:txBody>
                  <a:tcPr/>
                </a:tc>
                <a:tc>
                  <a:txBody>
                    <a:bodyPr/>
                    <a:lstStyle/>
                    <a:p>
                      <a:r>
                        <a:rPr lang="en-US" dirty="0"/>
                        <a:t>Total</a:t>
                      </a:r>
                    </a:p>
                  </a:txBody>
                  <a:tcPr/>
                </a:tc>
                <a:extLst>
                  <a:ext uri="{0D108BD9-81ED-4DB2-BD59-A6C34878D82A}">
                    <a16:rowId xmlns:a16="http://schemas.microsoft.com/office/drawing/2014/main" val="1854322014"/>
                  </a:ext>
                </a:extLst>
              </a:tr>
              <a:tr h="370840">
                <a:tc>
                  <a:txBody>
                    <a:bodyPr/>
                    <a:lstStyle/>
                    <a:p>
                      <a:r>
                        <a:rPr lang="en-US" dirty="0"/>
                        <a:t>48505</a:t>
                      </a:r>
                    </a:p>
                  </a:txBody>
                  <a:tcPr/>
                </a:tc>
                <a:tc>
                  <a:txBody>
                    <a:bodyPr/>
                    <a:lstStyle/>
                    <a:p>
                      <a:r>
                        <a:rPr lang="en-US" dirty="0"/>
                        <a:t>170</a:t>
                      </a:r>
                    </a:p>
                  </a:txBody>
                  <a:tcPr/>
                </a:tc>
                <a:tc>
                  <a:txBody>
                    <a:bodyPr/>
                    <a:lstStyle/>
                    <a:p>
                      <a:r>
                        <a:rPr lang="en-US" dirty="0"/>
                        <a:t>430</a:t>
                      </a:r>
                    </a:p>
                  </a:txBody>
                  <a:tcPr/>
                </a:tc>
                <a:tc>
                  <a:txBody>
                    <a:bodyPr/>
                    <a:lstStyle/>
                    <a:p>
                      <a:r>
                        <a:rPr lang="en-US" dirty="0"/>
                        <a:t>600</a:t>
                      </a:r>
                    </a:p>
                  </a:txBody>
                  <a:tcPr/>
                </a:tc>
                <a:extLst>
                  <a:ext uri="{0D108BD9-81ED-4DB2-BD59-A6C34878D82A}">
                    <a16:rowId xmlns:a16="http://schemas.microsoft.com/office/drawing/2014/main" val="1374547119"/>
                  </a:ext>
                </a:extLst>
              </a:tr>
              <a:tr h="370840">
                <a:tc>
                  <a:txBody>
                    <a:bodyPr/>
                    <a:lstStyle/>
                    <a:p>
                      <a:r>
                        <a:rPr lang="en-US" dirty="0"/>
                        <a:t>48503</a:t>
                      </a:r>
                    </a:p>
                  </a:txBody>
                  <a:tcPr/>
                </a:tc>
                <a:tc>
                  <a:txBody>
                    <a:bodyPr/>
                    <a:lstStyle/>
                    <a:p>
                      <a:r>
                        <a:rPr lang="en-US" dirty="0"/>
                        <a:t>130</a:t>
                      </a:r>
                    </a:p>
                  </a:txBody>
                  <a:tcPr/>
                </a:tc>
                <a:tc>
                  <a:txBody>
                    <a:bodyPr/>
                    <a:lstStyle/>
                    <a:p>
                      <a:r>
                        <a:rPr lang="en-US" dirty="0"/>
                        <a:t>820</a:t>
                      </a:r>
                    </a:p>
                  </a:txBody>
                  <a:tcPr/>
                </a:tc>
                <a:tc>
                  <a:txBody>
                    <a:bodyPr/>
                    <a:lstStyle/>
                    <a:p>
                      <a:r>
                        <a:rPr lang="en-US" dirty="0"/>
                        <a:t>950</a:t>
                      </a:r>
                    </a:p>
                  </a:txBody>
                  <a:tcPr/>
                </a:tc>
                <a:extLst>
                  <a:ext uri="{0D108BD9-81ED-4DB2-BD59-A6C34878D82A}">
                    <a16:rowId xmlns:a16="http://schemas.microsoft.com/office/drawing/2014/main" val="2887954553"/>
                  </a:ext>
                </a:extLst>
              </a:tr>
              <a:tr h="370840">
                <a:tc>
                  <a:txBody>
                    <a:bodyPr/>
                    <a:lstStyle/>
                    <a:p>
                      <a:r>
                        <a:rPr lang="en-US" dirty="0"/>
                        <a:t>48502</a:t>
                      </a:r>
                    </a:p>
                  </a:txBody>
                  <a:tcPr/>
                </a:tc>
                <a:tc>
                  <a:txBody>
                    <a:bodyPr/>
                    <a:lstStyle/>
                    <a:p>
                      <a:r>
                        <a:rPr lang="en-US" dirty="0"/>
                        <a:t>4</a:t>
                      </a:r>
                    </a:p>
                  </a:txBody>
                  <a:tcPr/>
                </a:tc>
                <a:tc>
                  <a:txBody>
                    <a:bodyPr/>
                    <a:lstStyle/>
                    <a:p>
                      <a:r>
                        <a:rPr lang="en-US" dirty="0"/>
                        <a:t>120</a:t>
                      </a:r>
                    </a:p>
                  </a:txBody>
                  <a:tcPr/>
                </a:tc>
                <a:tc>
                  <a:txBody>
                    <a:bodyPr/>
                    <a:lstStyle/>
                    <a:p>
                      <a:r>
                        <a:rPr lang="en-US" dirty="0"/>
                        <a:t>124</a:t>
                      </a:r>
                    </a:p>
                  </a:txBody>
                  <a:tcPr/>
                </a:tc>
                <a:extLst>
                  <a:ext uri="{0D108BD9-81ED-4DB2-BD59-A6C34878D82A}">
                    <a16:rowId xmlns:a16="http://schemas.microsoft.com/office/drawing/2014/main" val="1636023258"/>
                  </a:ext>
                </a:extLst>
              </a:tr>
              <a:tr h="370840">
                <a:tc>
                  <a:txBody>
                    <a:bodyPr/>
                    <a:lstStyle/>
                    <a:p>
                      <a:r>
                        <a:rPr lang="en-US" dirty="0"/>
                        <a:t>48507</a:t>
                      </a:r>
                    </a:p>
                  </a:txBody>
                  <a:tcPr/>
                </a:tc>
                <a:tc>
                  <a:txBody>
                    <a:bodyPr/>
                    <a:lstStyle/>
                    <a:p>
                      <a:r>
                        <a:rPr lang="en-US" dirty="0"/>
                        <a:t>160</a:t>
                      </a:r>
                    </a:p>
                  </a:txBody>
                  <a:tcPr/>
                </a:tc>
                <a:tc>
                  <a:txBody>
                    <a:bodyPr/>
                    <a:lstStyle/>
                    <a:p>
                      <a:r>
                        <a:rPr lang="en-US" dirty="0"/>
                        <a:t>570</a:t>
                      </a:r>
                    </a:p>
                  </a:txBody>
                  <a:tcPr/>
                </a:tc>
                <a:tc>
                  <a:txBody>
                    <a:bodyPr/>
                    <a:lstStyle/>
                    <a:p>
                      <a:r>
                        <a:rPr lang="en-US" dirty="0"/>
                        <a:t>730</a:t>
                      </a:r>
                    </a:p>
                  </a:txBody>
                  <a:tcPr/>
                </a:tc>
                <a:extLst>
                  <a:ext uri="{0D108BD9-81ED-4DB2-BD59-A6C34878D82A}">
                    <a16:rowId xmlns:a16="http://schemas.microsoft.com/office/drawing/2014/main" val="3035235758"/>
                  </a:ext>
                </a:extLst>
              </a:tr>
              <a:tr h="370840">
                <a:tc>
                  <a:txBody>
                    <a:bodyPr/>
                    <a:lstStyle/>
                    <a:p>
                      <a:r>
                        <a:rPr lang="en-US" dirty="0"/>
                        <a:t>48504</a:t>
                      </a:r>
                    </a:p>
                  </a:txBody>
                  <a:tcPr/>
                </a:tc>
                <a:tc>
                  <a:txBody>
                    <a:bodyPr/>
                    <a:lstStyle/>
                    <a:p>
                      <a:r>
                        <a:rPr lang="en-US" dirty="0"/>
                        <a:t>180</a:t>
                      </a:r>
                    </a:p>
                  </a:txBody>
                  <a:tcPr/>
                </a:tc>
                <a:tc>
                  <a:txBody>
                    <a:bodyPr/>
                    <a:lstStyle/>
                    <a:p>
                      <a:r>
                        <a:rPr lang="en-US" dirty="0"/>
                        <a:t>650</a:t>
                      </a:r>
                    </a:p>
                  </a:txBody>
                  <a:tcPr/>
                </a:tc>
                <a:tc>
                  <a:txBody>
                    <a:bodyPr/>
                    <a:lstStyle/>
                    <a:p>
                      <a:r>
                        <a:rPr lang="en-US" dirty="0"/>
                        <a:t>830</a:t>
                      </a:r>
                    </a:p>
                  </a:txBody>
                  <a:tcPr/>
                </a:tc>
                <a:extLst>
                  <a:ext uri="{0D108BD9-81ED-4DB2-BD59-A6C34878D82A}">
                    <a16:rowId xmlns:a16="http://schemas.microsoft.com/office/drawing/2014/main" val="871822636"/>
                  </a:ext>
                </a:extLst>
              </a:tr>
              <a:tr h="370840">
                <a:tc>
                  <a:txBody>
                    <a:bodyPr/>
                    <a:lstStyle/>
                    <a:p>
                      <a:r>
                        <a:rPr lang="en-US" dirty="0"/>
                        <a:t>48506</a:t>
                      </a:r>
                    </a:p>
                  </a:txBody>
                  <a:tcPr/>
                </a:tc>
                <a:tc>
                  <a:txBody>
                    <a:bodyPr/>
                    <a:lstStyle/>
                    <a:p>
                      <a:r>
                        <a:rPr lang="en-US" dirty="0"/>
                        <a:t>90</a:t>
                      </a:r>
                    </a:p>
                  </a:txBody>
                  <a:tcPr/>
                </a:tc>
                <a:tc>
                  <a:txBody>
                    <a:bodyPr/>
                    <a:lstStyle/>
                    <a:p>
                      <a:r>
                        <a:rPr lang="en-US" dirty="0"/>
                        <a:t>590</a:t>
                      </a:r>
                    </a:p>
                  </a:txBody>
                  <a:tcPr/>
                </a:tc>
                <a:tc>
                  <a:txBody>
                    <a:bodyPr/>
                    <a:lstStyle/>
                    <a:p>
                      <a:r>
                        <a:rPr lang="en-US" dirty="0"/>
                        <a:t>680</a:t>
                      </a:r>
                    </a:p>
                  </a:txBody>
                  <a:tcPr/>
                </a:tc>
                <a:extLst>
                  <a:ext uri="{0D108BD9-81ED-4DB2-BD59-A6C34878D82A}">
                    <a16:rowId xmlns:a16="http://schemas.microsoft.com/office/drawing/2014/main" val="2434389188"/>
                  </a:ext>
                </a:extLst>
              </a:tr>
              <a:tr h="370840">
                <a:tc>
                  <a:txBody>
                    <a:bodyPr/>
                    <a:lstStyle/>
                    <a:p>
                      <a:pPr algn="r"/>
                      <a:r>
                        <a:rPr lang="en-US" dirty="0"/>
                        <a:t>Total</a:t>
                      </a:r>
                    </a:p>
                  </a:txBody>
                  <a:tcPr/>
                </a:tc>
                <a:tc>
                  <a:txBody>
                    <a:bodyPr/>
                    <a:lstStyle/>
                    <a:p>
                      <a:r>
                        <a:rPr lang="en-US" dirty="0"/>
                        <a:t>734</a:t>
                      </a:r>
                    </a:p>
                  </a:txBody>
                  <a:tcPr/>
                </a:tc>
                <a:tc>
                  <a:txBody>
                    <a:bodyPr/>
                    <a:lstStyle/>
                    <a:p>
                      <a:r>
                        <a:rPr lang="en-US" dirty="0"/>
                        <a:t>3,180</a:t>
                      </a:r>
                    </a:p>
                  </a:txBody>
                  <a:tcPr/>
                </a:tc>
                <a:tc>
                  <a:txBody>
                    <a:bodyPr/>
                    <a:lstStyle/>
                    <a:p>
                      <a:r>
                        <a:rPr lang="en-US" dirty="0"/>
                        <a:t>3,914</a:t>
                      </a:r>
                    </a:p>
                  </a:txBody>
                  <a:tcPr/>
                </a:tc>
                <a:extLst>
                  <a:ext uri="{0D108BD9-81ED-4DB2-BD59-A6C34878D82A}">
                    <a16:rowId xmlns:a16="http://schemas.microsoft.com/office/drawing/2014/main" val="3068295339"/>
                  </a:ext>
                </a:extLst>
              </a:tr>
            </a:tbl>
          </a:graphicData>
        </a:graphic>
      </p:graphicFrame>
      <p:sp>
        <p:nvSpPr>
          <p:cNvPr id="6" name="Footer Placeholder 5">
            <a:extLst>
              <a:ext uri="{FF2B5EF4-FFF2-40B4-BE49-F238E27FC236}">
                <a16:creationId xmlns:a16="http://schemas.microsoft.com/office/drawing/2014/main" id="{5DC94F9A-B6D5-408E-ABE5-88CAA53062A9}"/>
              </a:ext>
            </a:extLst>
          </p:cNvPr>
          <p:cNvSpPr>
            <a:spLocks noGrp="1"/>
          </p:cNvSpPr>
          <p:nvPr>
            <p:ph type="ftr" sz="quarter" idx="11"/>
          </p:nvPr>
        </p:nvSpPr>
        <p:spPr>
          <a:xfrm>
            <a:off x="6248400" y="199232"/>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187837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C92E68-FC4E-C148-5D42-3AA20C1E7A93}"/>
              </a:ext>
            </a:extLst>
          </p:cNvPr>
          <p:cNvSpPr txBox="1">
            <a:spLocks/>
          </p:cNvSpPr>
          <p:nvPr/>
        </p:nvSpPr>
        <p:spPr>
          <a:xfrm>
            <a:off x="218096" y="559238"/>
            <a:ext cx="7892881" cy="432763"/>
          </a:xfrm>
          <a:prstGeom prst="rect">
            <a:avLst/>
          </a:prstGeom>
        </p:spPr>
        <p:txBody>
          <a:bodyPr vert="horz" lIns="91440" tIns="45720" rIns="91440" bIns="45720" rtlCol="0" anchor="b">
            <a:noAutofit/>
          </a:bodyPr>
          <a:lstStyle>
            <a:lvl1pPr algn="l" defTabSz="457200" rtl="0" eaLnBrk="1" latinLnBrk="0" hangingPunct="1">
              <a:lnSpc>
                <a:spcPct val="90000"/>
              </a:lnSpc>
              <a:spcBef>
                <a:spcPct val="0"/>
              </a:spcBef>
              <a:buNone/>
              <a:defRPr sz="3600" kern="1200">
                <a:solidFill>
                  <a:srgbClr val="3C3C3B"/>
                </a:solidFill>
                <a:latin typeface="+mj-lt"/>
                <a:ea typeface="+mj-ea"/>
                <a:cs typeface="+mj-cs"/>
              </a:defRPr>
            </a:lvl1pPr>
          </a:lstStyle>
          <a:p>
            <a:r>
              <a:rPr lang="en-US" dirty="0"/>
              <a:t>Marketing Engagement</a:t>
            </a:r>
          </a:p>
        </p:txBody>
      </p:sp>
      <p:graphicFrame>
        <p:nvGraphicFramePr>
          <p:cNvPr id="20" name="Content Placeholder 2">
            <a:extLst>
              <a:ext uri="{FF2B5EF4-FFF2-40B4-BE49-F238E27FC236}">
                <a16:creationId xmlns:a16="http://schemas.microsoft.com/office/drawing/2014/main" id="{2DDD6550-74CE-91B8-2A2D-614E9225D9C5}"/>
              </a:ext>
            </a:extLst>
          </p:cNvPr>
          <p:cNvGraphicFramePr/>
          <p:nvPr/>
        </p:nvGraphicFramePr>
        <p:xfrm>
          <a:off x="339347" y="1102736"/>
          <a:ext cx="8170323" cy="3511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393F6F00-63CD-43A3-BFEB-61BE3EAE830F}"/>
              </a:ext>
            </a:extLst>
          </p:cNvPr>
          <p:cNvSpPr>
            <a:spLocks noGrp="1"/>
          </p:cNvSpPr>
          <p:nvPr>
            <p:ph type="ftr" sz="quarter" idx="11"/>
          </p:nvPr>
        </p:nvSpPr>
        <p:spPr>
          <a:xfrm>
            <a:off x="6143846" y="255728"/>
            <a:ext cx="2895600" cy="273844"/>
          </a:xfrm>
        </p:spPr>
        <p:txBody>
          <a:bodyPr/>
          <a:lstStyle/>
          <a:p>
            <a:r>
              <a:rPr lang="en-US" dirty="0">
                <a:solidFill>
                  <a:srgbClr val="FF0000"/>
                </a:solidFill>
              </a:rPr>
              <a:t>Sierra Club Responsive Comments, Docket UD-22-04, Exhibit 7</a:t>
            </a:r>
          </a:p>
        </p:txBody>
      </p:sp>
    </p:spTree>
    <p:extLst>
      <p:ext uri="{BB962C8B-B14F-4D97-AF65-F5344CB8AC3E}">
        <p14:creationId xmlns:p14="http://schemas.microsoft.com/office/powerpoint/2010/main" val="4091049388"/>
      </p:ext>
    </p:extLst>
  </p:cSld>
  <p:clrMapOvr>
    <a:masterClrMapping/>
  </p:clrMapOvr>
</p:sld>
</file>

<file path=ppt/theme/theme1.xml><?xml version="1.0" encoding="utf-8"?>
<a:theme xmlns:a="http://schemas.openxmlformats.org/drawingml/2006/main" name="16x9 PowerPoint Template - CE -January 2019-FINAL-AFC">
  <a:themeElements>
    <a:clrScheme name="CE CMS Template 2019 ">
      <a:dk1>
        <a:srgbClr val="373737"/>
      </a:dk1>
      <a:lt1>
        <a:srgbClr val="FFFFFE"/>
      </a:lt1>
      <a:dk2>
        <a:srgbClr val="204A59"/>
      </a:dk2>
      <a:lt2>
        <a:srgbClr val="E4E4E4"/>
      </a:lt2>
      <a:accent1>
        <a:srgbClr val="0163A5"/>
      </a:accent1>
      <a:accent2>
        <a:srgbClr val="7AB732"/>
      </a:accent2>
      <a:accent3>
        <a:srgbClr val="F29813"/>
      </a:accent3>
      <a:accent4>
        <a:srgbClr val="FFD400"/>
      </a:accent4>
      <a:accent5>
        <a:srgbClr val="B5D4B5"/>
      </a:accent5>
      <a:accent6>
        <a:srgbClr val="89CDE1"/>
      </a:accent6>
      <a:hlink>
        <a:srgbClr val="204A6B"/>
      </a:hlink>
      <a:folHlink>
        <a:srgbClr val="458BB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DDAB850BCD5B4FA2C8BF755B5F6E17" ma:contentTypeVersion="16" ma:contentTypeDescription="Create a new document." ma:contentTypeScope="" ma:versionID="a6edcd1c478d0d6fb93c8b7cf07db9fd">
  <xsd:schema xmlns:xsd="http://www.w3.org/2001/XMLSchema" xmlns:xs="http://www.w3.org/2001/XMLSchema" xmlns:p="http://schemas.microsoft.com/office/2006/metadata/properties" xmlns:ns2="1e3e996f-2ab4-43fa-a547-991625f50ea8" xmlns:ns3="5b3eb00c-8ce5-4a3e-99e9-7834df30a1a8" xmlns:ns4="a433be04-1063-452b-9ab8-ba06373cb7cb" targetNamespace="http://schemas.microsoft.com/office/2006/metadata/properties" ma:root="true" ma:fieldsID="ece6bf08153dc6cb9da85ac86aa7b274" ns2:_="" ns3:_="" ns4:_="">
    <xsd:import namespace="1e3e996f-2ab4-43fa-a547-991625f50ea8"/>
    <xsd:import namespace="5b3eb00c-8ce5-4a3e-99e9-7834df30a1a8"/>
    <xsd:import namespace="a433be04-1063-452b-9ab8-ba06373cb7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3: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e996f-2ab4-43fa-a547-991625f50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eb413d7-29a7-49c8-b3b9-887ddee13f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3eb00c-8ce5-4a3e-99e9-7834df30a1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i0f84bba906045b4af568ee102a52dcb" ma:index="23" nillable="true" ma:taxonomy="true" ma:internalName="i0f84bba906045b4af568ee102a52dcb" ma:taxonomyFieldName="RevIMBCS" ma:displayName="Record Series Code" ma:indexed="true" ma:default="" ma:fieldId="{20f84bba-9060-45b4-af56-8ee102a52dcb}" ma:sspId="eeb413d7-29a7-49c8-b3b9-887ddee13f64" ma:termSetId="7f59b463-bd21-44ec-893d-1d24de4ba12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433be04-1063-452b-9ab8-ba06373cb7c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1b57d95-b9ef-4543-9629-683c52bbbcfc}" ma:internalName="TaxCatchAll" ma:showField="CatchAllData" ma:web="5b3eb00c-8ce5-4a3e-99e9-7834df30a1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433be04-1063-452b-9ab8-ba06373cb7cb">
      <Value>5</Value>
    </TaxCatchAll>
    <lcf76f155ced4ddcb4097134ff3c332f xmlns="1e3e996f-2ab4-43fa-a547-991625f50ea8">
      <Terms xmlns="http://schemas.microsoft.com/office/infopath/2007/PartnerControls"/>
    </lcf76f155ced4ddcb4097134ff3c332f>
    <i0f84bba906045b4af568ee102a52dcb xmlns="5b3eb00c-8ce5-4a3e-99e9-7834df30a1a8">
      <Terms xmlns="http://schemas.microsoft.com/office/infopath/2007/PartnerControls">
        <TermInfo xmlns="http://schemas.microsoft.com/office/infopath/2007/PartnerControls">
          <TermName xmlns="http://schemas.microsoft.com/office/infopath/2007/PartnerControls">Default RSC</TermName>
          <TermId xmlns="http://schemas.microsoft.com/office/infopath/2007/PartnerControls">9a6b99e8-c984-4e1f-adbd-d33c0db777c9</TermId>
        </TermInfo>
      </Terms>
    </i0f84bba906045b4af568ee102a52dc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E67D06-67EC-4C87-AA41-09774308073F}">
  <ds:schemaRefs>
    <ds:schemaRef ds:uri="1e3e996f-2ab4-43fa-a547-991625f50ea8"/>
    <ds:schemaRef ds:uri="5b3eb00c-8ce5-4a3e-99e9-7834df30a1a8"/>
    <ds:schemaRef ds:uri="a433be04-1063-452b-9ab8-ba06373cb7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367CE2-6D99-43DD-A6F8-C1C675802556}">
  <ds:schemaRefs>
    <ds:schemaRef ds:uri="http://purl.org/dc/terms/"/>
    <ds:schemaRef ds:uri="http://www.w3.org/XML/1998/namespace"/>
    <ds:schemaRef ds:uri="http://purl.org/dc/dcmitype/"/>
    <ds:schemaRef ds:uri="http://schemas.openxmlformats.org/package/2006/metadata/core-properties"/>
    <ds:schemaRef ds:uri="http://schemas.microsoft.com/office/infopath/2007/PartnerControls"/>
    <ds:schemaRef ds:uri="a433be04-1063-452b-9ab8-ba06373cb7cb"/>
    <ds:schemaRef ds:uri="5b3eb00c-8ce5-4a3e-99e9-7834df30a1a8"/>
    <ds:schemaRef ds:uri="http://schemas.microsoft.com/office/2006/documentManagement/types"/>
    <ds:schemaRef ds:uri="1e3e996f-2ab4-43fa-a547-991625f50ea8"/>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28CA4F5-C330-40BE-8C76-84281582F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Template_16x9_Consumers Energy.v2[215676]</Template>
  <TotalTime>8</TotalTime>
  <Words>776</Words>
  <Application>Microsoft Office PowerPoint</Application>
  <PresentationFormat>On-screen Show (16:9)</PresentationFormat>
  <Paragraphs>158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Century Gothic</vt:lpstr>
      <vt:lpstr>Wingdings</vt:lpstr>
      <vt:lpstr>16x9 PowerPoint Template - CE -January 2019-FINAL-AFC</vt:lpstr>
      <vt:lpstr>Consumers Energy  Flint Initiative</vt:lpstr>
      <vt:lpstr>PowerPoint Presentation</vt:lpstr>
      <vt:lpstr>The Mission</vt:lpstr>
      <vt:lpstr>Our Purpose</vt:lpstr>
      <vt:lpstr>Our Approach</vt:lpstr>
      <vt:lpstr>Target  Zip  Codes</vt:lpstr>
      <vt:lpstr>Priority Outreach Targeting</vt:lpstr>
      <vt:lpstr>Estimated Annual Customer Targets</vt:lpstr>
      <vt:lpstr>PowerPoint Presentation</vt:lpstr>
      <vt:lpstr>PowerPoint Presentation</vt:lpstr>
      <vt:lpstr>Evaluation Plan</vt:lpstr>
      <vt:lpstr>Next Steps</vt:lpstr>
      <vt:lpstr>Thank You!</vt:lpstr>
    </vt:vector>
  </TitlesOfParts>
  <Company>CLEAResult Consulting,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dc:title>
  <dc:creator>Guillermo Diaz</dc:creator>
  <cp:lastModifiedBy>Kaya Mark</cp:lastModifiedBy>
  <cp:revision>7</cp:revision>
  <dcterms:created xsi:type="dcterms:W3CDTF">2022-05-27T16:02:42Z</dcterms:created>
  <dcterms:modified xsi:type="dcterms:W3CDTF">2023-01-12T21:17:00Z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0x01010030DDAB850BCD5B4FA2C8BF755B5F6E17</vt:lpwstr>
  </property>
  <property fmtid="{D5CDD505-2E9C-101B-9397-08002B2CF9AE}" pid="3" name="MediaServiceImageTags">
    <vt:lpwstr/>
  </property>
  <property fmtid="{D5CDD505-2E9C-101B-9397-08002B2CF9AE}" pid="4" name="RevIMBCS">
    <vt:lpwstr>5;#Default RSC|9a6b99e8-c984-4e1f-adbd-d33c0db777c9</vt:lpwstr>
  </property>
</Properties>
</file>