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40" r:id="rId2"/>
    <p:sldId id="442" r:id="rId3"/>
    <p:sldId id="441" r:id="rId4"/>
    <p:sldId id="443" r:id="rId5"/>
    <p:sldId id="435" r:id="rId6"/>
    <p:sldId id="355" r:id="rId7"/>
    <p:sldId id="425" r:id="rId8"/>
    <p:sldId id="426" r:id="rId9"/>
    <p:sldId id="407" r:id="rId10"/>
    <p:sldId id="444" r:id="rId11"/>
    <p:sldId id="390" r:id="rId12"/>
    <p:sldId id="417" r:id="rId13"/>
    <p:sldId id="429" r:id="rId14"/>
    <p:sldId id="430" r:id="rId15"/>
    <p:sldId id="397" r:id="rId16"/>
    <p:sldId id="433" r:id="rId17"/>
    <p:sldId id="432" r:id="rId18"/>
    <p:sldId id="369" r:id="rId19"/>
    <p:sldId id="436" r:id="rId20"/>
    <p:sldId id="434" r:id="rId21"/>
    <p:sldId id="418" r:id="rId22"/>
    <p:sldId id="399" r:id="rId23"/>
    <p:sldId id="410" r:id="rId24"/>
    <p:sldId id="411" r:id="rId25"/>
    <p:sldId id="359" r:id="rId26"/>
    <p:sldId id="419" r:id="rId27"/>
    <p:sldId id="420" r:id="rId28"/>
    <p:sldId id="439" r:id="rId29"/>
    <p:sldId id="438" r:id="rId30"/>
    <p:sldId id="422" r:id="rId31"/>
    <p:sldId id="423" r:id="rId32"/>
    <p:sldId id="424" r:id="rId33"/>
    <p:sldId id="389" r:id="rId34"/>
    <p:sldId id="437" r:id="rId35"/>
  </p:sldIdLst>
  <p:sldSz cx="9601200" cy="7315200"/>
  <p:notesSz cx="9220200" cy="6934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482600" indent="-25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965200" indent="-50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449388" indent="-77788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931988" indent="-103188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 Socks" initials="MS" lastIdx="1" clrIdx="0"/>
  <p:cmAuthor id="1" name="Cliff McDonald" initials="CM" lastIdx="1" clrIdx="1"/>
  <p:cmAuthor id="2" name="Jeff Loiter" initials="JML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F78D"/>
    <a:srgbClr val="0033CC"/>
    <a:srgbClr val="0066FF"/>
    <a:srgbClr val="0078AE"/>
    <a:srgbClr val="8C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12" autoAdjust="0"/>
  </p:normalViewPr>
  <p:slideViewPr>
    <p:cSldViewPr>
      <p:cViewPr varScale="1">
        <p:scale>
          <a:sx n="69" d="100"/>
          <a:sy n="69" d="100"/>
        </p:scale>
        <p:origin x="-787" y="-67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210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50" d="100"/>
          <a:sy n="150" d="100"/>
        </p:scale>
        <p:origin x="408" y="4944"/>
      </p:cViewPr>
      <p:guideLst>
        <p:guide orient="horz" pos="2184"/>
        <p:guide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6E926-E3F1-45A2-A601-C37B4B706299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2EB6A8-CC29-4C8A-A7E5-A1960E56E9F2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2"/>
              </a:solidFill>
            </a:rPr>
            <a:t>Technical</a:t>
          </a:r>
          <a:endParaRPr lang="en-US" sz="2000" b="1" dirty="0">
            <a:solidFill>
              <a:schemeClr val="accent2"/>
            </a:solidFill>
          </a:endParaRPr>
        </a:p>
      </dgm:t>
    </dgm:pt>
    <dgm:pt modelId="{6BF84FE7-614C-4E82-8B09-53613AD6BAED}" type="parTrans" cxnId="{24467F07-0B30-4C9A-8AB3-076D4C4BE6EF}">
      <dgm:prSet/>
      <dgm:spPr/>
      <dgm:t>
        <a:bodyPr/>
        <a:lstStyle/>
        <a:p>
          <a:endParaRPr lang="en-US"/>
        </a:p>
      </dgm:t>
    </dgm:pt>
    <dgm:pt modelId="{58CA41B0-8A28-4186-97B6-C3A5EDFE4BC0}" type="sibTrans" cxnId="{24467F07-0B30-4C9A-8AB3-076D4C4BE6EF}">
      <dgm:prSet/>
      <dgm:spPr/>
      <dgm:t>
        <a:bodyPr/>
        <a:lstStyle/>
        <a:p>
          <a:endParaRPr lang="en-US"/>
        </a:p>
      </dgm:t>
    </dgm:pt>
    <dgm:pt modelId="{7732409E-974B-49D1-A296-1BF16E29ECE9}">
      <dgm:prSet phldrT="[Text]" custT="1"/>
      <dgm:spPr/>
      <dgm:t>
        <a:bodyPr/>
        <a:lstStyle/>
        <a:p>
          <a:r>
            <a:rPr lang="en-US" sz="1600" b="1" dirty="0" smtClean="0"/>
            <a:t>Economic</a:t>
          </a:r>
          <a:endParaRPr lang="en-US" sz="1600" b="1" dirty="0"/>
        </a:p>
      </dgm:t>
    </dgm:pt>
    <dgm:pt modelId="{5243B55D-CC3E-4450-B7FE-121C0D744580}" type="parTrans" cxnId="{698406C9-A72A-428B-A56D-3F76A75469B9}">
      <dgm:prSet/>
      <dgm:spPr/>
      <dgm:t>
        <a:bodyPr/>
        <a:lstStyle/>
        <a:p>
          <a:endParaRPr lang="en-US"/>
        </a:p>
      </dgm:t>
    </dgm:pt>
    <dgm:pt modelId="{2A3FFCD0-6DA0-439F-9956-CAD85D161DAE}" type="sibTrans" cxnId="{698406C9-A72A-428B-A56D-3F76A75469B9}">
      <dgm:prSet/>
      <dgm:spPr/>
      <dgm:t>
        <a:bodyPr/>
        <a:lstStyle/>
        <a:p>
          <a:endParaRPr lang="en-US"/>
        </a:p>
      </dgm:t>
    </dgm:pt>
    <dgm:pt modelId="{8B6D996D-24C5-49C8-A4F7-475EABAE3A19}">
      <dgm:prSet phldrT="[Text]" custT="1"/>
      <dgm:spPr/>
      <dgm:t>
        <a:bodyPr/>
        <a:lstStyle/>
        <a:p>
          <a:r>
            <a:rPr lang="en-US" sz="1600" b="1" dirty="0" smtClean="0"/>
            <a:t>Maximum</a:t>
          </a:r>
          <a:r>
            <a:rPr lang="en-US" sz="1400" b="1" dirty="0" smtClean="0"/>
            <a:t> </a:t>
          </a:r>
          <a:r>
            <a:rPr lang="en-US" sz="1600" b="1" dirty="0" smtClean="0"/>
            <a:t>Achievable</a:t>
          </a:r>
          <a:endParaRPr lang="en-US" sz="1600" b="1" dirty="0"/>
        </a:p>
      </dgm:t>
    </dgm:pt>
    <dgm:pt modelId="{CBF99BC0-9C59-4F81-A496-A30A659AB5A4}" type="parTrans" cxnId="{7CE477C5-2BF7-471E-BE88-6DDEEE061C69}">
      <dgm:prSet/>
      <dgm:spPr/>
      <dgm:t>
        <a:bodyPr/>
        <a:lstStyle/>
        <a:p>
          <a:endParaRPr lang="en-US"/>
        </a:p>
      </dgm:t>
    </dgm:pt>
    <dgm:pt modelId="{5E055655-6697-47C9-9F7B-DDDD491DD20B}" type="sibTrans" cxnId="{7CE477C5-2BF7-471E-BE88-6DDEEE061C69}">
      <dgm:prSet/>
      <dgm:spPr/>
      <dgm:t>
        <a:bodyPr/>
        <a:lstStyle/>
        <a:p>
          <a:endParaRPr lang="en-US"/>
        </a:p>
      </dgm:t>
    </dgm:pt>
    <dgm:pt modelId="{D5128A94-81E9-42B9-A359-8834159A09E7}">
      <dgm:prSet phldrT="[Text]" custT="1"/>
      <dgm:spPr/>
      <dgm:t>
        <a:bodyPr/>
        <a:lstStyle/>
        <a:p>
          <a:r>
            <a:rPr lang="en-US" sz="1600" b="1" dirty="0" smtClean="0"/>
            <a:t>Program</a:t>
          </a:r>
          <a:endParaRPr lang="en-US" sz="1600" b="1" dirty="0"/>
        </a:p>
      </dgm:t>
    </dgm:pt>
    <dgm:pt modelId="{938C2770-E6FC-4610-977A-38456D970729}" type="parTrans" cxnId="{DB457329-2525-470B-8D58-C3A911D3D8C0}">
      <dgm:prSet/>
      <dgm:spPr/>
      <dgm:t>
        <a:bodyPr/>
        <a:lstStyle/>
        <a:p>
          <a:endParaRPr lang="en-US"/>
        </a:p>
      </dgm:t>
    </dgm:pt>
    <dgm:pt modelId="{BFD38801-5A3F-42C2-BF5C-877D0A1E4AB8}" type="sibTrans" cxnId="{DB457329-2525-470B-8D58-C3A911D3D8C0}">
      <dgm:prSet/>
      <dgm:spPr/>
      <dgm:t>
        <a:bodyPr/>
        <a:lstStyle/>
        <a:p>
          <a:endParaRPr lang="en-US"/>
        </a:p>
      </dgm:t>
    </dgm:pt>
    <dgm:pt modelId="{907FA4EE-2AC1-4F15-8FB3-61B70C8B6BDC}" type="pres">
      <dgm:prSet presAssocID="{E1C6E926-E3F1-45A2-A601-C37B4B70629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1B9469-83AF-4BC3-B1C1-CD3BEB384D58}" type="pres">
      <dgm:prSet presAssocID="{E1C6E926-E3F1-45A2-A601-C37B4B706299}" presName="comp1" presStyleCnt="0"/>
      <dgm:spPr/>
      <dgm:t>
        <a:bodyPr/>
        <a:lstStyle/>
        <a:p>
          <a:endParaRPr lang="en-US"/>
        </a:p>
      </dgm:t>
    </dgm:pt>
    <dgm:pt modelId="{56EC76AF-0D0D-4BF7-A697-4525D3521692}" type="pres">
      <dgm:prSet presAssocID="{E1C6E926-E3F1-45A2-A601-C37B4B706299}" presName="circle1" presStyleLbl="node1" presStyleIdx="0" presStyleCnt="4" custLinFactNeighborX="-243" custLinFactNeighborY="44"/>
      <dgm:spPr/>
      <dgm:t>
        <a:bodyPr/>
        <a:lstStyle/>
        <a:p>
          <a:endParaRPr lang="en-US"/>
        </a:p>
      </dgm:t>
    </dgm:pt>
    <dgm:pt modelId="{45734937-0FE5-4E26-8C62-9634FC99CAAC}" type="pres">
      <dgm:prSet presAssocID="{E1C6E926-E3F1-45A2-A601-C37B4B706299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B1034-361C-416E-9E11-0DD97F622E3A}" type="pres">
      <dgm:prSet presAssocID="{E1C6E926-E3F1-45A2-A601-C37B4B706299}" presName="comp2" presStyleCnt="0"/>
      <dgm:spPr/>
      <dgm:t>
        <a:bodyPr/>
        <a:lstStyle/>
        <a:p>
          <a:endParaRPr lang="en-US"/>
        </a:p>
      </dgm:t>
    </dgm:pt>
    <dgm:pt modelId="{4F0711A8-543B-4C7B-944E-DC87C2CB2917}" type="pres">
      <dgm:prSet presAssocID="{E1C6E926-E3F1-45A2-A601-C37B4B706299}" presName="circle2" presStyleLbl="node1" presStyleIdx="1" presStyleCnt="4" custScaleX="107525" custLinFactNeighborX="1524" custLinFactNeighborY="-4173"/>
      <dgm:spPr/>
      <dgm:t>
        <a:bodyPr/>
        <a:lstStyle/>
        <a:p>
          <a:endParaRPr lang="en-US"/>
        </a:p>
      </dgm:t>
    </dgm:pt>
    <dgm:pt modelId="{18D20DBF-000F-45D9-ADC4-31E1426ED8C2}" type="pres">
      <dgm:prSet presAssocID="{E1C6E926-E3F1-45A2-A601-C37B4B706299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D94EB-63A1-4F50-8301-2E4E607F2AF1}" type="pres">
      <dgm:prSet presAssocID="{E1C6E926-E3F1-45A2-A601-C37B4B706299}" presName="comp3" presStyleCnt="0"/>
      <dgm:spPr/>
      <dgm:t>
        <a:bodyPr/>
        <a:lstStyle/>
        <a:p>
          <a:endParaRPr lang="en-US"/>
        </a:p>
      </dgm:t>
    </dgm:pt>
    <dgm:pt modelId="{9C7275AE-44FD-4DCD-8A50-6F85AA9502EA}" type="pres">
      <dgm:prSet presAssocID="{E1C6E926-E3F1-45A2-A601-C37B4B706299}" presName="circle3" presStyleLbl="node1" presStyleIdx="2" presStyleCnt="4" custScaleX="109939" custScaleY="107595" custLinFactNeighborX="243" custLinFactNeighborY="-11650"/>
      <dgm:spPr/>
      <dgm:t>
        <a:bodyPr/>
        <a:lstStyle/>
        <a:p>
          <a:endParaRPr lang="en-US"/>
        </a:p>
      </dgm:t>
    </dgm:pt>
    <dgm:pt modelId="{BE96A1C5-24D5-4F29-9ABA-4E69EA487B92}" type="pres">
      <dgm:prSet presAssocID="{E1C6E926-E3F1-45A2-A601-C37B4B706299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B44DF-F884-442D-B90E-50B4AF954E26}" type="pres">
      <dgm:prSet presAssocID="{E1C6E926-E3F1-45A2-A601-C37B4B706299}" presName="comp4" presStyleCnt="0"/>
      <dgm:spPr/>
      <dgm:t>
        <a:bodyPr/>
        <a:lstStyle/>
        <a:p>
          <a:endParaRPr lang="en-US"/>
        </a:p>
      </dgm:t>
    </dgm:pt>
    <dgm:pt modelId="{DBFD801D-4F78-45C8-8D50-36C60BE2C678}" type="pres">
      <dgm:prSet presAssocID="{E1C6E926-E3F1-45A2-A601-C37B4B706299}" presName="circle4" presStyleLbl="node1" presStyleIdx="3" presStyleCnt="4" custScaleX="91252" custScaleY="86374" custLinFactNeighborX="850" custLinFactNeighborY="-23786"/>
      <dgm:spPr/>
      <dgm:t>
        <a:bodyPr/>
        <a:lstStyle/>
        <a:p>
          <a:endParaRPr lang="en-US"/>
        </a:p>
      </dgm:t>
    </dgm:pt>
    <dgm:pt modelId="{AAA9F06A-483D-4552-B199-66E7A12907E5}" type="pres">
      <dgm:prSet presAssocID="{E1C6E926-E3F1-45A2-A601-C37B4B706299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457329-2525-470B-8D58-C3A911D3D8C0}" srcId="{E1C6E926-E3F1-45A2-A601-C37B4B706299}" destId="{D5128A94-81E9-42B9-A359-8834159A09E7}" srcOrd="3" destOrd="0" parTransId="{938C2770-E6FC-4610-977A-38456D970729}" sibTransId="{BFD38801-5A3F-42C2-BF5C-877D0A1E4AB8}"/>
    <dgm:cxn modelId="{698406C9-A72A-428B-A56D-3F76A75469B9}" srcId="{E1C6E926-E3F1-45A2-A601-C37B4B706299}" destId="{7732409E-974B-49D1-A296-1BF16E29ECE9}" srcOrd="1" destOrd="0" parTransId="{5243B55D-CC3E-4450-B7FE-121C0D744580}" sibTransId="{2A3FFCD0-6DA0-439F-9956-CAD85D161DAE}"/>
    <dgm:cxn modelId="{937DEC36-D67F-4A22-8FA1-46FD7989B58C}" type="presOf" srcId="{7732409E-974B-49D1-A296-1BF16E29ECE9}" destId="{18D20DBF-000F-45D9-ADC4-31E1426ED8C2}" srcOrd="1" destOrd="0" presId="urn:microsoft.com/office/officeart/2005/8/layout/venn2"/>
    <dgm:cxn modelId="{7CE477C5-2BF7-471E-BE88-6DDEEE061C69}" srcId="{E1C6E926-E3F1-45A2-A601-C37B4B706299}" destId="{8B6D996D-24C5-49C8-A4F7-475EABAE3A19}" srcOrd="2" destOrd="0" parTransId="{CBF99BC0-9C59-4F81-A496-A30A659AB5A4}" sibTransId="{5E055655-6697-47C9-9F7B-DDDD491DD20B}"/>
    <dgm:cxn modelId="{0E7EB50C-B8C1-4EB1-BF5D-10A1E9B81C00}" type="presOf" srcId="{022EB6A8-CC29-4C8A-A7E5-A1960E56E9F2}" destId="{56EC76AF-0D0D-4BF7-A697-4525D3521692}" srcOrd="0" destOrd="0" presId="urn:microsoft.com/office/officeart/2005/8/layout/venn2"/>
    <dgm:cxn modelId="{1E0E9068-2D8B-445B-A30F-C4ECEB922F83}" type="presOf" srcId="{D5128A94-81E9-42B9-A359-8834159A09E7}" destId="{DBFD801D-4F78-45C8-8D50-36C60BE2C678}" srcOrd="0" destOrd="0" presId="urn:microsoft.com/office/officeart/2005/8/layout/venn2"/>
    <dgm:cxn modelId="{24467F07-0B30-4C9A-8AB3-076D4C4BE6EF}" srcId="{E1C6E926-E3F1-45A2-A601-C37B4B706299}" destId="{022EB6A8-CC29-4C8A-A7E5-A1960E56E9F2}" srcOrd="0" destOrd="0" parTransId="{6BF84FE7-614C-4E82-8B09-53613AD6BAED}" sibTransId="{58CA41B0-8A28-4186-97B6-C3A5EDFE4BC0}"/>
    <dgm:cxn modelId="{29E3DE8C-C2AA-44DE-BCCA-B015AC055354}" type="presOf" srcId="{D5128A94-81E9-42B9-A359-8834159A09E7}" destId="{AAA9F06A-483D-4552-B199-66E7A12907E5}" srcOrd="1" destOrd="0" presId="urn:microsoft.com/office/officeart/2005/8/layout/venn2"/>
    <dgm:cxn modelId="{2A6E3B01-50A3-484E-9863-3E26D8AF525B}" type="presOf" srcId="{8B6D996D-24C5-49C8-A4F7-475EABAE3A19}" destId="{9C7275AE-44FD-4DCD-8A50-6F85AA9502EA}" srcOrd="0" destOrd="0" presId="urn:microsoft.com/office/officeart/2005/8/layout/venn2"/>
    <dgm:cxn modelId="{CD585EA4-21FD-4344-B767-327CE9B1E47A}" type="presOf" srcId="{022EB6A8-CC29-4C8A-A7E5-A1960E56E9F2}" destId="{45734937-0FE5-4E26-8C62-9634FC99CAAC}" srcOrd="1" destOrd="0" presId="urn:microsoft.com/office/officeart/2005/8/layout/venn2"/>
    <dgm:cxn modelId="{7466A41E-3F54-418B-9869-03F59605F488}" type="presOf" srcId="{E1C6E926-E3F1-45A2-A601-C37B4B706299}" destId="{907FA4EE-2AC1-4F15-8FB3-61B70C8B6BDC}" srcOrd="0" destOrd="0" presId="urn:microsoft.com/office/officeart/2005/8/layout/venn2"/>
    <dgm:cxn modelId="{9265DDEB-9D97-4B88-AF13-00AB56DF127C}" type="presOf" srcId="{7732409E-974B-49D1-A296-1BF16E29ECE9}" destId="{4F0711A8-543B-4C7B-944E-DC87C2CB2917}" srcOrd="0" destOrd="0" presId="urn:microsoft.com/office/officeart/2005/8/layout/venn2"/>
    <dgm:cxn modelId="{91F87BD4-24E8-4EA0-8DF8-DAC3451A4C29}" type="presOf" srcId="{8B6D996D-24C5-49C8-A4F7-475EABAE3A19}" destId="{BE96A1C5-24D5-4F29-9ABA-4E69EA487B92}" srcOrd="1" destOrd="0" presId="urn:microsoft.com/office/officeart/2005/8/layout/venn2"/>
    <dgm:cxn modelId="{40423EB8-01DC-4ED1-9611-D1FFD9F32AF5}" type="presParOf" srcId="{907FA4EE-2AC1-4F15-8FB3-61B70C8B6BDC}" destId="{711B9469-83AF-4BC3-B1C1-CD3BEB384D58}" srcOrd="0" destOrd="0" presId="urn:microsoft.com/office/officeart/2005/8/layout/venn2"/>
    <dgm:cxn modelId="{B3A43335-0277-4AC6-87EA-A0ABF6F0D1A2}" type="presParOf" srcId="{711B9469-83AF-4BC3-B1C1-CD3BEB384D58}" destId="{56EC76AF-0D0D-4BF7-A697-4525D3521692}" srcOrd="0" destOrd="0" presId="urn:microsoft.com/office/officeart/2005/8/layout/venn2"/>
    <dgm:cxn modelId="{3BA9B3CD-CEFB-442B-93E2-9D11F1E7A2E4}" type="presParOf" srcId="{711B9469-83AF-4BC3-B1C1-CD3BEB384D58}" destId="{45734937-0FE5-4E26-8C62-9634FC99CAAC}" srcOrd="1" destOrd="0" presId="urn:microsoft.com/office/officeart/2005/8/layout/venn2"/>
    <dgm:cxn modelId="{114B3330-AA2D-4AA6-B072-339EBA27986C}" type="presParOf" srcId="{907FA4EE-2AC1-4F15-8FB3-61B70C8B6BDC}" destId="{516B1034-361C-416E-9E11-0DD97F622E3A}" srcOrd="1" destOrd="0" presId="urn:microsoft.com/office/officeart/2005/8/layout/venn2"/>
    <dgm:cxn modelId="{C29D0BE7-9A4F-4CDD-89F2-5FB5D7D5C597}" type="presParOf" srcId="{516B1034-361C-416E-9E11-0DD97F622E3A}" destId="{4F0711A8-543B-4C7B-944E-DC87C2CB2917}" srcOrd="0" destOrd="0" presId="urn:microsoft.com/office/officeart/2005/8/layout/venn2"/>
    <dgm:cxn modelId="{969D2025-0A46-48EA-BF51-FCFD23B22738}" type="presParOf" srcId="{516B1034-361C-416E-9E11-0DD97F622E3A}" destId="{18D20DBF-000F-45D9-ADC4-31E1426ED8C2}" srcOrd="1" destOrd="0" presId="urn:microsoft.com/office/officeart/2005/8/layout/venn2"/>
    <dgm:cxn modelId="{9E6A389F-F451-450B-A25B-400D57EBAFEB}" type="presParOf" srcId="{907FA4EE-2AC1-4F15-8FB3-61B70C8B6BDC}" destId="{157D94EB-63A1-4F50-8301-2E4E607F2AF1}" srcOrd="2" destOrd="0" presId="urn:microsoft.com/office/officeart/2005/8/layout/venn2"/>
    <dgm:cxn modelId="{AC8DCB1A-7EC2-4625-8D5D-6FCA40187EBA}" type="presParOf" srcId="{157D94EB-63A1-4F50-8301-2E4E607F2AF1}" destId="{9C7275AE-44FD-4DCD-8A50-6F85AA9502EA}" srcOrd="0" destOrd="0" presId="urn:microsoft.com/office/officeart/2005/8/layout/venn2"/>
    <dgm:cxn modelId="{B8BA89CD-1FC8-4619-B224-48B09BBB2FE6}" type="presParOf" srcId="{157D94EB-63A1-4F50-8301-2E4E607F2AF1}" destId="{BE96A1C5-24D5-4F29-9ABA-4E69EA487B92}" srcOrd="1" destOrd="0" presId="urn:microsoft.com/office/officeart/2005/8/layout/venn2"/>
    <dgm:cxn modelId="{9B6AD00A-0FBF-4266-907A-BED69E6A8349}" type="presParOf" srcId="{907FA4EE-2AC1-4F15-8FB3-61B70C8B6BDC}" destId="{0D2B44DF-F884-442D-B90E-50B4AF954E26}" srcOrd="3" destOrd="0" presId="urn:microsoft.com/office/officeart/2005/8/layout/venn2"/>
    <dgm:cxn modelId="{BB2ACB4C-A8B4-4AE3-9F15-2F9179FE3EC5}" type="presParOf" srcId="{0D2B44DF-F884-442D-B90E-50B4AF954E26}" destId="{DBFD801D-4F78-45C8-8D50-36C60BE2C678}" srcOrd="0" destOrd="0" presId="urn:microsoft.com/office/officeart/2005/8/layout/venn2"/>
    <dgm:cxn modelId="{830AE34C-0113-4FBE-9098-A8CF4F6579B1}" type="presParOf" srcId="{0D2B44DF-F884-442D-B90E-50B4AF954E26}" destId="{AAA9F06A-483D-4552-B199-66E7A12907E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C76AF-0D0D-4BF7-A697-4525D3521692}">
      <dsp:nvSpPr>
        <dsp:cNvPr id="0" name=""/>
        <dsp:cNvSpPr/>
      </dsp:nvSpPr>
      <dsp:spPr>
        <a:xfrm>
          <a:off x="1702093" y="-55916"/>
          <a:ext cx="5105400" cy="51054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2"/>
              </a:solidFill>
            </a:rPr>
            <a:t>Technical</a:t>
          </a:r>
          <a:endParaRPr lang="en-US" sz="2000" b="1" kern="1200" dirty="0">
            <a:solidFill>
              <a:schemeClr val="accent2"/>
            </a:solidFill>
          </a:endParaRPr>
        </a:p>
      </dsp:txBody>
      <dsp:txXfrm>
        <a:off x="3541058" y="199353"/>
        <a:ext cx="1427469" cy="765810"/>
      </dsp:txXfrm>
    </dsp:sp>
    <dsp:sp modelId="{4F0711A8-543B-4C7B-944E-DC87C2CB2917}">
      <dsp:nvSpPr>
        <dsp:cNvPr id="0" name=""/>
        <dsp:cNvSpPr/>
      </dsp:nvSpPr>
      <dsp:spPr>
        <a:xfrm>
          <a:off x="2133612" y="792478"/>
          <a:ext cx="4391665" cy="4084320"/>
        </a:xfrm>
        <a:prstGeom prst="ellipse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Economic</a:t>
          </a:r>
          <a:endParaRPr lang="en-US" sz="1600" b="1" kern="1200" dirty="0"/>
        </a:p>
      </dsp:txBody>
      <dsp:txXfrm>
        <a:off x="3562001" y="1037537"/>
        <a:ext cx="1534886" cy="735177"/>
      </dsp:txXfrm>
    </dsp:sp>
    <dsp:sp modelId="{9C7275AE-44FD-4DCD-8A50-6F85AA9502EA}">
      <dsp:nvSpPr>
        <dsp:cNvPr id="0" name=""/>
        <dsp:cNvSpPr/>
      </dsp:nvSpPr>
      <dsp:spPr>
        <a:xfrm>
          <a:off x="2590795" y="1510802"/>
          <a:ext cx="3367695" cy="3295893"/>
        </a:xfrm>
        <a:prstGeom prst="ellipse">
          <a:avLst/>
        </a:prstGeom>
        <a:solidFill>
          <a:schemeClr val="accent5">
            <a:hueOff val="2171350"/>
            <a:satOff val="7464"/>
            <a:lumOff val="-35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Maximum</a:t>
          </a:r>
          <a:r>
            <a:rPr lang="en-US" sz="1400" b="1" kern="1200" dirty="0" smtClean="0"/>
            <a:t> </a:t>
          </a:r>
          <a:r>
            <a:rPr lang="en-US" sz="1600" b="1" kern="1200" dirty="0" smtClean="0"/>
            <a:t>Achievable</a:t>
          </a:r>
          <a:endParaRPr lang="en-US" sz="1600" b="1" kern="1200" dirty="0"/>
        </a:p>
      </dsp:txBody>
      <dsp:txXfrm>
        <a:off x="3489970" y="1757994"/>
        <a:ext cx="1569346" cy="741575"/>
      </dsp:txXfrm>
    </dsp:sp>
    <dsp:sp modelId="{DBFD801D-4F78-45C8-8D50-36C60BE2C678}">
      <dsp:nvSpPr>
        <dsp:cNvPr id="0" name=""/>
        <dsp:cNvSpPr/>
      </dsp:nvSpPr>
      <dsp:spPr>
        <a:xfrm>
          <a:off x="3352802" y="2658460"/>
          <a:ext cx="1863511" cy="1763895"/>
        </a:xfrm>
        <a:prstGeom prst="ellipse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Program</a:t>
          </a:r>
          <a:endParaRPr lang="en-US" sz="1600" b="1" kern="1200" dirty="0"/>
        </a:p>
      </dsp:txBody>
      <dsp:txXfrm>
        <a:off x="3625707" y="3099434"/>
        <a:ext cx="1317701" cy="881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738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2875" y="0"/>
            <a:ext cx="3995738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07BA60-E9D8-46CA-8E3C-6482FD793528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86538"/>
            <a:ext cx="3995738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2875" y="6586538"/>
            <a:ext cx="3995738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ED6BB93-53F4-42EA-91DC-08CE99EDC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13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4463" y="0"/>
            <a:ext cx="39957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3538" y="520700"/>
            <a:ext cx="3413125" cy="260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8725" y="3294063"/>
            <a:ext cx="6762750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88125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4463" y="6588125"/>
            <a:ext cx="39957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3C687B-BC9C-4F9E-8A80-C88D3738EE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47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482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965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4493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9319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fld id="{CA5F79AA-410C-4D8D-9BDC-D455C5E87CD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3538" y="520700"/>
            <a:ext cx="3413125" cy="2600325"/>
          </a:xfrm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05185-841D-4CC0-91F9-F272D9D1AE56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 picks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C687B-BC9C-4F9E-8A80-C88D3738EE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78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EFDC4-CBEE-4813-BF3D-4B51A34B9589}" type="slidenum">
              <a:rPr lang="en-US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556A6-F12E-4FCD-A04E-EDAD08902EE8}" type="slidenum">
              <a:rPr lang="en-US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F4272-AB67-41B7-8D21-FF086E78A876}" type="slidenum">
              <a:rPr lang="en-US" altLang="en-US" smtClean="0">
                <a:solidFill>
                  <a:srgbClr val="000000"/>
                </a:solidFill>
              </a:rPr>
              <a:pPr/>
              <a:t>32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C687B-BC9C-4F9E-8A80-C88D3738EE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7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B82A5-47DC-452F-9BEF-082F79DD5E23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B82A5-47DC-452F-9BEF-082F79DD5E23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B82A5-47DC-452F-9BEF-082F79DD5E23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TRC will include Non-Energy benefits where</a:t>
            </a:r>
            <a:r>
              <a:rPr lang="en-US" altLang="en-US" baseline="0" dirty="0" smtClean="0"/>
              <a:t> justifiable and quantifiable (lighting O&amp;M), as well as estimate of value of avoided carbon emissions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A44339-C3E1-4E4F-85CE-B2ABEAE1CD6C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Cliff</a:t>
            </a:r>
            <a:r>
              <a:rPr lang="en-US" baseline="0" dirty="0" smtClean="0"/>
              <a:t> starts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C687B-BC9C-4F9E-8A80-C88D3738EE0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17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BB166-0799-4B33-8B36-D8DD9232726F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8F413-B56A-44CA-9D44-96487DF0F27F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4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483306" indent="0" algn="ctr">
              <a:buNone/>
              <a:defRPr/>
            </a:lvl2pPr>
            <a:lvl3pPr marL="966612" indent="0" algn="ctr">
              <a:buNone/>
              <a:defRPr/>
            </a:lvl3pPr>
            <a:lvl4pPr marL="1449918" indent="0" algn="ctr">
              <a:buNone/>
              <a:defRPr/>
            </a:lvl4pPr>
            <a:lvl5pPr marL="1933224" indent="0" algn="ctr">
              <a:buNone/>
              <a:defRPr/>
            </a:lvl5pPr>
            <a:lvl6pPr marL="2416531" indent="0" algn="ctr">
              <a:buNone/>
              <a:defRPr/>
            </a:lvl6pPr>
            <a:lvl7pPr marL="2899837" indent="0" algn="ctr">
              <a:buNone/>
              <a:defRPr/>
            </a:lvl7pPr>
            <a:lvl8pPr marL="3383143" indent="0" algn="ctr">
              <a:buNone/>
              <a:defRPr/>
            </a:lvl8pPr>
            <a:lvl9pPr marL="386644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9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1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0905" y="1706880"/>
            <a:ext cx="2040255" cy="46329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0140" y="1706880"/>
            <a:ext cx="5960745" cy="46329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0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991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9916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2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5"/>
            <a:ext cx="8161020" cy="1600199"/>
          </a:xfrm>
        </p:spPr>
        <p:txBody>
          <a:bodyPr anchor="b"/>
          <a:lstStyle>
            <a:lvl1pPr marL="0" indent="0">
              <a:buNone/>
              <a:defRPr sz="2100"/>
            </a:lvl1pPr>
            <a:lvl2pPr marL="483306" indent="0">
              <a:buNone/>
              <a:defRPr sz="1900"/>
            </a:lvl2pPr>
            <a:lvl3pPr marL="966612" indent="0">
              <a:buNone/>
              <a:defRPr sz="1700"/>
            </a:lvl3pPr>
            <a:lvl4pPr marL="1449918" indent="0">
              <a:buNone/>
              <a:defRPr sz="1500"/>
            </a:lvl4pPr>
            <a:lvl5pPr marL="1933224" indent="0">
              <a:buNone/>
              <a:defRPr sz="1500"/>
            </a:lvl5pPr>
            <a:lvl6pPr marL="2416531" indent="0">
              <a:buNone/>
              <a:defRPr sz="1500"/>
            </a:lvl6pPr>
            <a:lvl7pPr marL="2899837" indent="0">
              <a:buNone/>
              <a:defRPr sz="1500"/>
            </a:lvl7pPr>
            <a:lvl8pPr marL="3383143" indent="0">
              <a:buNone/>
              <a:defRPr sz="1500"/>
            </a:lvl8pPr>
            <a:lvl9pPr marL="386644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40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6813" y="2357120"/>
            <a:ext cx="3840480" cy="398272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7313" y="2357120"/>
            <a:ext cx="3840480" cy="398272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8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7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50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3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0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50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763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14"/>
          <p:cNvSpPr txBox="1">
            <a:spLocks noChangeArrowheads="1"/>
          </p:cNvSpPr>
          <p:nvPr userDrawn="1"/>
        </p:nvSpPr>
        <p:spPr bwMode="auto">
          <a:xfrm>
            <a:off x="239713" y="6780213"/>
            <a:ext cx="91217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93322" tIns="193322" rIns="193322" bIns="19332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pPr algn="r">
              <a:defRPr/>
            </a:pPr>
            <a:fld id="{8D776AB7-B49B-4734-BE73-B5352D5184B5}" type="slidenum">
              <a:rPr lang="en-US" sz="1700" baseline="30000" smtClean="0">
                <a:solidFill>
                  <a:srgbClr val="004878"/>
                </a:solidFill>
              </a:rPr>
              <a:pPr algn="r">
                <a:defRPr/>
              </a:pPr>
              <a:t>‹#›</a:t>
            </a:fld>
            <a:endParaRPr lang="en-US" sz="1700" baseline="30000" dirty="0" smtClean="0">
              <a:solidFill>
                <a:srgbClr val="004878"/>
              </a:solidFill>
            </a:endParaRPr>
          </a:p>
        </p:txBody>
      </p:sp>
      <p:pic>
        <p:nvPicPr>
          <p:cNvPr id="1029" name="Picture 1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7208838"/>
            <a:ext cx="96408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1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21809"/>
          <a:stretch>
            <a:fillRect/>
          </a:stretch>
        </p:blipFill>
        <p:spPr bwMode="auto">
          <a:xfrm>
            <a:off x="209550" y="6572250"/>
            <a:ext cx="2381250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78A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78AE"/>
          </a:solidFill>
          <a:latin typeface="Arial" charset="0"/>
          <a:ea typeface="ＭＳ Ｐゴシック" pitchFamily="-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78AE"/>
          </a:solidFill>
          <a:latin typeface="Arial" charset="0"/>
          <a:ea typeface="ＭＳ Ｐゴシック" pitchFamily="-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78AE"/>
          </a:solidFill>
          <a:latin typeface="Arial" charset="0"/>
          <a:ea typeface="ＭＳ Ｐゴシック" pitchFamily="-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78AE"/>
          </a:solidFill>
          <a:latin typeface="Arial" charset="0"/>
          <a:ea typeface="ＭＳ Ｐゴシック" pitchFamily="-48" charset="-128"/>
        </a:defRPr>
      </a:lvl5pPr>
      <a:lvl6pPr marL="483306" algn="l" rtl="0" fontAlgn="base">
        <a:spcBef>
          <a:spcPct val="0"/>
        </a:spcBef>
        <a:spcAft>
          <a:spcPct val="0"/>
        </a:spcAft>
        <a:defRPr sz="3000">
          <a:solidFill>
            <a:srgbClr val="0078AE"/>
          </a:solidFill>
          <a:latin typeface="Arial" charset="0"/>
          <a:ea typeface="ＭＳ Ｐゴシック" pitchFamily="-48" charset="-128"/>
        </a:defRPr>
      </a:lvl6pPr>
      <a:lvl7pPr marL="966612" algn="l" rtl="0" fontAlgn="base">
        <a:spcBef>
          <a:spcPct val="0"/>
        </a:spcBef>
        <a:spcAft>
          <a:spcPct val="0"/>
        </a:spcAft>
        <a:defRPr sz="3000">
          <a:solidFill>
            <a:srgbClr val="0078AE"/>
          </a:solidFill>
          <a:latin typeface="Arial" charset="0"/>
          <a:ea typeface="ＭＳ Ｐゴシック" pitchFamily="-48" charset="-128"/>
        </a:defRPr>
      </a:lvl7pPr>
      <a:lvl8pPr marL="1449918" algn="l" rtl="0" fontAlgn="base">
        <a:spcBef>
          <a:spcPct val="0"/>
        </a:spcBef>
        <a:spcAft>
          <a:spcPct val="0"/>
        </a:spcAft>
        <a:defRPr sz="3000">
          <a:solidFill>
            <a:srgbClr val="0078AE"/>
          </a:solidFill>
          <a:latin typeface="Arial" charset="0"/>
          <a:ea typeface="ＭＳ Ｐゴシック" pitchFamily="-48" charset="-128"/>
        </a:defRPr>
      </a:lvl8pPr>
      <a:lvl9pPr marL="1933224" algn="l" rtl="0" fontAlgn="base">
        <a:spcBef>
          <a:spcPct val="0"/>
        </a:spcBef>
        <a:spcAft>
          <a:spcPct val="0"/>
        </a:spcAft>
        <a:defRPr sz="3000">
          <a:solidFill>
            <a:srgbClr val="0078AE"/>
          </a:solidFill>
          <a:latin typeface="Arial" charset="0"/>
          <a:ea typeface="ＭＳ Ｐゴシック" pitchFamily="-48" charset="-128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84225" indent="-30162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208088" indent="-2413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</a:defRPr>
      </a:lvl3pPr>
      <a:lvl4pPr marL="1690688" indent="-24130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2174875" indent="-24130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2658184" indent="-24165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3141490" indent="-24165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3624796" indent="-24165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4108102" indent="-24165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O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41205" cy="734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0090" y="2194560"/>
            <a:ext cx="8161020" cy="1568027"/>
          </a:xfrm>
        </p:spPr>
        <p:txBody>
          <a:bodyPr/>
          <a:lstStyle/>
          <a:p>
            <a:r>
              <a:rPr lang="en-US" dirty="0"/>
              <a:t>Demand Side Management Potential </a:t>
            </a:r>
            <a:r>
              <a:rPr lang="en-US" dirty="0" smtClean="0"/>
              <a:t>Study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Methodology </a:t>
            </a:r>
            <a:r>
              <a:rPr lang="en-US" dirty="0" smtClean="0"/>
              <a:t>Overview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0110" y="4145280"/>
            <a:ext cx="6720840" cy="1869440"/>
          </a:xfrm>
        </p:spPr>
        <p:txBody>
          <a:bodyPr/>
          <a:lstStyle/>
          <a:p>
            <a:r>
              <a:rPr lang="en-US" dirty="0"/>
              <a:t>Council Docket No. UD-17-03</a:t>
            </a:r>
            <a:endParaRPr lang="en-US" dirty="0" smtClean="0"/>
          </a:p>
          <a:p>
            <a:r>
              <a:rPr lang="en-US" dirty="0" smtClean="0"/>
              <a:t>4 April 2018</a:t>
            </a:r>
          </a:p>
        </p:txBody>
      </p:sp>
    </p:spTree>
    <p:extLst>
      <p:ext uri="{BB962C8B-B14F-4D97-AF65-F5344CB8AC3E}">
        <p14:creationId xmlns:p14="http://schemas.microsoft.com/office/powerpoint/2010/main" val="33062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Estimate “Applicable End-Use Energy”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562" indent="-179562">
              <a:defRPr/>
            </a:pPr>
            <a:r>
              <a:rPr lang="en-US" dirty="0" smtClean="0"/>
              <a:t>Determined from the sales disaggregation &amp; equipment saturation</a:t>
            </a:r>
          </a:p>
          <a:p>
            <a:pPr marL="179562" indent="-179562">
              <a:defRPr/>
            </a:pPr>
            <a:r>
              <a:rPr lang="en-US" dirty="0" smtClean="0"/>
              <a:t>By end-use and building type</a:t>
            </a:r>
          </a:p>
          <a:p>
            <a:pPr marL="785372" lvl="1" indent="-302066">
              <a:defRPr/>
            </a:pPr>
            <a:r>
              <a:rPr lang="en-US" sz="1700" dirty="0"/>
              <a:t>Applicability (to a particular technology)</a:t>
            </a:r>
          </a:p>
          <a:p>
            <a:pPr marL="785372" lvl="1" indent="-302066">
              <a:defRPr/>
            </a:pPr>
            <a:r>
              <a:rPr lang="en-US" sz="1700" dirty="0"/>
              <a:t>Feasibility (technically feasible)</a:t>
            </a:r>
          </a:p>
          <a:p>
            <a:pPr marL="785372" lvl="1" indent="-302066">
              <a:defRPr/>
            </a:pPr>
            <a:r>
              <a:rPr lang="en-US" sz="1700" dirty="0"/>
              <a:t>Turnover rate (natural replacement)</a:t>
            </a:r>
          </a:p>
          <a:p>
            <a:pPr marL="785372" lvl="1" indent="-302066">
              <a:defRPr/>
            </a:pPr>
            <a:r>
              <a:rPr lang="en-US" sz="1700" dirty="0"/>
              <a:t>Not-complete (retrofit</a:t>
            </a:r>
            <a:r>
              <a:rPr lang="en-US" sz="1700" dirty="0" smtClean="0"/>
              <a:t>)</a:t>
            </a:r>
            <a:endParaRPr lang="en-US" sz="17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515071"/>
              </p:ext>
            </p:extLst>
          </p:nvPr>
        </p:nvGraphicFramePr>
        <p:xfrm>
          <a:off x="457200" y="3886200"/>
          <a:ext cx="853440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5049"/>
                <a:gridCol w="274223"/>
                <a:gridCol w="749011"/>
                <a:gridCol w="261799"/>
                <a:gridCol w="961718"/>
                <a:gridCol w="232795"/>
                <a:gridCol w="834005"/>
                <a:gridCol w="304800"/>
                <a:gridCol w="990600"/>
                <a:gridCol w="228600"/>
                <a:gridCol w="838200"/>
                <a:gridCol w="228600"/>
                <a:gridCol w="762000"/>
                <a:gridCol w="228600"/>
                <a:gridCol w="914400"/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Energy Savings</a:t>
                      </a:r>
                      <a:endParaRPr lang="en-U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=</a:t>
                      </a:r>
                      <a:endParaRPr lang="en-U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Sales (kWh or MMBtu) </a:t>
                      </a:r>
                      <a:endParaRPr lang="en-U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Applicability Factor</a:t>
                      </a:r>
                      <a:endParaRPr lang="en-U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Feasibility Factor</a:t>
                      </a:r>
                      <a:endParaRPr lang="en-U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Turnover Factor (</a:t>
                      </a:r>
                      <a:r>
                        <a:rPr lang="en-US" sz="1200" dirty="0" smtClean="0">
                          <a:effectLst/>
                        </a:rPr>
                        <a:t>replace-</a:t>
                      </a:r>
                      <a:r>
                        <a:rPr lang="en-US" sz="1200" dirty="0" err="1" smtClean="0">
                          <a:effectLst/>
                        </a:rPr>
                        <a:t>ment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only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 Complete Factor (retrofit only)</a:t>
                      </a:r>
                      <a:endParaRPr lang="en-U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Savings Fraction</a:t>
                      </a:r>
                      <a:endParaRPr lang="en-U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Net Penetration Rate</a:t>
                      </a:r>
                      <a:endParaRPr lang="en-U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6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Analytical Workflow</a:t>
            </a:r>
          </a:p>
        </p:txBody>
      </p:sp>
      <p:pic>
        <p:nvPicPr>
          <p:cNvPr id="7171" name="Content Placeholder 3" descr="CEE graph redraw 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95400"/>
            <a:ext cx="7845425" cy="4773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Baseline Sales Forecast and Disaggregation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Forecast energy sales by sector over analysis period (i.e., 2018-2037)</a:t>
            </a:r>
          </a:p>
          <a:p>
            <a:r>
              <a:rPr lang="en-US" altLang="en-US" dirty="0"/>
              <a:t>S</a:t>
            </a:r>
            <a:r>
              <a:rPr lang="en-US" altLang="en-US" dirty="0" smtClean="0"/>
              <a:t>eparates new construction vs. existing building sales</a:t>
            </a:r>
          </a:p>
          <a:p>
            <a:r>
              <a:rPr lang="en-US" altLang="en-US" dirty="0" smtClean="0"/>
              <a:t>Disaggregate forecast by segment and end-use</a:t>
            </a:r>
          </a:p>
          <a:p>
            <a:r>
              <a:rPr lang="en-US" altLang="en-US" dirty="0" smtClean="0"/>
              <a:t>Adjust forecasts as necessary to reflect baseline:</a:t>
            </a:r>
          </a:p>
          <a:p>
            <a:pPr lvl="1"/>
            <a:r>
              <a:rPr lang="en-US" altLang="en-US" dirty="0" smtClean="0"/>
              <a:t>Remove embedded program efficiency</a:t>
            </a:r>
          </a:p>
          <a:p>
            <a:pPr lvl="1"/>
            <a:r>
              <a:rPr lang="en-US" altLang="en-US" dirty="0" smtClean="0"/>
              <a:t>Estimate embedded codes &amp; standards impacts</a:t>
            </a:r>
          </a:p>
          <a:p>
            <a:pPr lvl="1"/>
            <a:r>
              <a:rPr lang="en-US" altLang="en-US" dirty="0" smtClean="0"/>
              <a:t>Remove “opt-out” industrial sales</a:t>
            </a:r>
          </a:p>
          <a:p>
            <a:pPr lvl="1"/>
            <a:r>
              <a:rPr lang="en-US" altLang="en-US" dirty="0" smtClean="0"/>
              <a:t>Remove non-building sales (e.g., transportation)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marL="482600" lvl="1" indent="0">
              <a:buNone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Proposed Segmentation, Building Types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11" y="1295400"/>
            <a:ext cx="8540489" cy="564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1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Proposed Segmentation, End-Uses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2600" lvl="1" indent="0">
              <a:buNone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marL="482600" lvl="1" indent="0">
              <a:buNone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8540489" cy="50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5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Interactions and Exclusivity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Stock adjustments</a:t>
            </a:r>
          </a:p>
          <a:p>
            <a:r>
              <a:rPr lang="en-US" altLang="en-US" dirty="0" smtClean="0"/>
              <a:t>Measure interactions</a:t>
            </a:r>
          </a:p>
          <a:p>
            <a:pPr lvl="1"/>
            <a:r>
              <a:rPr lang="en-US" altLang="en-US" dirty="0" smtClean="0"/>
              <a:t>e.g., building shell improvements interact with efficient cooling/heating equipment</a:t>
            </a:r>
          </a:p>
          <a:p>
            <a:r>
              <a:rPr lang="en-US" altLang="en-US" dirty="0" smtClean="0"/>
              <a:t>Mutually exclusive measures</a:t>
            </a:r>
          </a:p>
          <a:p>
            <a:pPr lvl="1"/>
            <a:r>
              <a:rPr lang="en-US" altLang="en-US" dirty="0" smtClean="0"/>
              <a:t>i.e., can do one or other, but not both</a:t>
            </a:r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Measure Characterizations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Inputs describing all aspects of the measure (e.g., costs, savings, lifetimes)</a:t>
            </a:r>
          </a:p>
          <a:p>
            <a:r>
              <a:rPr lang="en-US" altLang="en-US" dirty="0" smtClean="0"/>
              <a:t>Adjust savings to local conditions (code and NOLA practices)</a:t>
            </a:r>
          </a:p>
          <a:p>
            <a:r>
              <a:rPr lang="en-US" altLang="en-US" dirty="0" smtClean="0"/>
              <a:t>Characterizations may vary by market and program intervention strategy</a:t>
            </a:r>
          </a:p>
          <a:p>
            <a:r>
              <a:rPr lang="en-US" altLang="en-US" dirty="0" smtClean="0"/>
              <a:t>Measure will include:</a:t>
            </a:r>
          </a:p>
          <a:p>
            <a:pPr lvl="1"/>
            <a:r>
              <a:rPr lang="en-US" altLang="en-US" dirty="0" smtClean="0"/>
              <a:t>Conventional measures</a:t>
            </a:r>
          </a:p>
          <a:p>
            <a:pPr lvl="1"/>
            <a:r>
              <a:rPr lang="en-US" altLang="en-US" dirty="0" smtClean="0"/>
              <a:t>Emerging technologies and practices</a:t>
            </a:r>
          </a:p>
          <a:p>
            <a:pPr lvl="1"/>
            <a:r>
              <a:rPr lang="en-US" altLang="en-US" dirty="0" smtClean="0"/>
              <a:t>Behavioral measures</a:t>
            </a:r>
          </a:p>
          <a:p>
            <a:pPr lvl="1"/>
            <a:r>
              <a:rPr lang="en-US" altLang="en-US" dirty="0" smtClean="0"/>
              <a:t>Load management and DR</a:t>
            </a:r>
          </a:p>
          <a:p>
            <a:pPr lvl="1"/>
            <a:r>
              <a:rPr lang="en-US" altLang="en-US" dirty="0" smtClean="0"/>
              <a:t>Rate Structures</a:t>
            </a:r>
          </a:p>
          <a:p>
            <a:pPr marL="482600" lvl="1" indent="0">
              <a:buNone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198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Measure Characterization Inputs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991600" cy="4572000"/>
          </a:xfrm>
        </p:spPr>
        <p:txBody>
          <a:bodyPr numCol="2"/>
          <a:lstStyle/>
          <a:p>
            <a:r>
              <a:rPr lang="en-US" sz="1100" b="1" dirty="0" smtClean="0"/>
              <a:t>General Inputs</a:t>
            </a:r>
            <a:endParaRPr lang="en-US" sz="1100" dirty="0"/>
          </a:p>
          <a:p>
            <a:pPr lvl="1"/>
            <a:r>
              <a:rPr lang="en-US" sz="1050" dirty="0"/>
              <a:t>Sector</a:t>
            </a:r>
          </a:p>
          <a:p>
            <a:pPr lvl="1"/>
            <a:r>
              <a:rPr lang="en-US" sz="1050" dirty="0"/>
              <a:t>Primary Fuel and End Use</a:t>
            </a:r>
          </a:p>
          <a:p>
            <a:pPr lvl="1"/>
            <a:r>
              <a:rPr lang="en-US" sz="1050" dirty="0"/>
              <a:t>Secondary Fuel and End Use</a:t>
            </a:r>
          </a:p>
          <a:p>
            <a:pPr lvl="1"/>
            <a:r>
              <a:rPr lang="en-US" sz="1050" dirty="0"/>
              <a:t>Measure Effective Useful Life (EUL)</a:t>
            </a:r>
          </a:p>
          <a:p>
            <a:pPr lvl="1"/>
            <a:r>
              <a:rPr lang="en-US" sz="1050" dirty="0"/>
              <a:t>Baseline EUL (if different)</a:t>
            </a:r>
          </a:p>
          <a:p>
            <a:pPr lvl="1"/>
            <a:r>
              <a:rPr lang="en-US" sz="1050" dirty="0"/>
              <a:t>% Savings (Primary Fuel, relative to baseline)</a:t>
            </a:r>
          </a:p>
          <a:p>
            <a:pPr lvl="1"/>
            <a:r>
              <a:rPr lang="en-US" sz="1050" dirty="0"/>
              <a:t>Secondary Fuel Savings (relative to primary fuel savings, MMBtu/kWh or kWh/MMBtu)</a:t>
            </a:r>
          </a:p>
          <a:p>
            <a:pPr lvl="1"/>
            <a:r>
              <a:rPr lang="en-US" sz="1050" dirty="0"/>
              <a:t>Efficient Equipment Cost</a:t>
            </a:r>
          </a:p>
          <a:p>
            <a:pPr lvl="1"/>
            <a:r>
              <a:rPr lang="en-US" sz="1050" dirty="0"/>
              <a:t>Baseline Equipment Cost</a:t>
            </a:r>
          </a:p>
          <a:p>
            <a:pPr lvl="1"/>
            <a:r>
              <a:rPr lang="en-US" sz="1050" dirty="0"/>
              <a:t>Incremental Cost per kWh or MMBtu Saved</a:t>
            </a:r>
          </a:p>
          <a:p>
            <a:pPr lvl="1"/>
            <a:r>
              <a:rPr lang="en-US" sz="1050" dirty="0"/>
              <a:t>Measure Interactions</a:t>
            </a:r>
          </a:p>
          <a:p>
            <a:pPr lvl="1"/>
            <a:r>
              <a:rPr lang="en-US" sz="1050" dirty="0"/>
              <a:t>Measure Mutual Exclusion</a:t>
            </a:r>
          </a:p>
          <a:p>
            <a:pPr marL="482600" lvl="1" indent="0">
              <a:buNone/>
            </a:pPr>
            <a:endParaRPr lang="en-US" sz="1050" dirty="0"/>
          </a:p>
          <a:p>
            <a:r>
              <a:rPr lang="en-US" sz="1050" b="1" dirty="0"/>
              <a:t>O&amp;M and Water Inputs:</a:t>
            </a:r>
            <a:endParaRPr lang="en-US" sz="1050" dirty="0"/>
          </a:p>
          <a:p>
            <a:pPr lvl="1"/>
            <a:r>
              <a:rPr lang="en-US" sz="1050" dirty="0"/>
              <a:t>Efficient Component Life</a:t>
            </a:r>
          </a:p>
          <a:p>
            <a:pPr lvl="1"/>
            <a:r>
              <a:rPr lang="en-US" sz="1050" dirty="0"/>
              <a:t>Efficient Component Replacement Cost</a:t>
            </a:r>
          </a:p>
          <a:p>
            <a:pPr lvl="1"/>
            <a:r>
              <a:rPr lang="en-US" sz="1050" dirty="0"/>
              <a:t>Baseline Component Life</a:t>
            </a:r>
          </a:p>
          <a:p>
            <a:pPr lvl="1"/>
            <a:r>
              <a:rPr lang="en-US" sz="1050" dirty="0"/>
              <a:t>Baseline Component Replacement Cost</a:t>
            </a:r>
          </a:p>
          <a:p>
            <a:pPr lvl="1"/>
            <a:r>
              <a:rPr lang="en-US" sz="1050" dirty="0"/>
              <a:t>O&amp;M </a:t>
            </a:r>
            <a:r>
              <a:rPr lang="en-US" sz="1050" dirty="0" err="1"/>
              <a:t>Levelized</a:t>
            </a:r>
            <a:r>
              <a:rPr lang="en-US" sz="1050" dirty="0"/>
              <a:t> Annual Cost</a:t>
            </a:r>
          </a:p>
          <a:p>
            <a:pPr lvl="1"/>
            <a:r>
              <a:rPr lang="en-US" sz="1050" dirty="0"/>
              <a:t>Water </a:t>
            </a:r>
            <a:r>
              <a:rPr lang="en-US" sz="1050" dirty="0" smtClean="0"/>
              <a:t>Savings</a:t>
            </a:r>
            <a:endParaRPr lang="en-US" dirty="0"/>
          </a:p>
          <a:p>
            <a:pPr lvl="1"/>
            <a:endParaRPr lang="en-US" sz="1050" dirty="0"/>
          </a:p>
          <a:p>
            <a:r>
              <a:rPr lang="en-US" sz="1050" b="1" dirty="0"/>
              <a:t>Early Replacement Retrofit Inputs:</a:t>
            </a:r>
            <a:endParaRPr lang="en-US" sz="1050" dirty="0"/>
          </a:p>
          <a:p>
            <a:pPr lvl="1"/>
            <a:r>
              <a:rPr lang="en-US" sz="1050" dirty="0"/>
              <a:t>Baseline Remaining Useful Life (RUL)</a:t>
            </a:r>
          </a:p>
          <a:p>
            <a:pPr lvl="1"/>
            <a:r>
              <a:rPr lang="en-US" sz="1050" dirty="0"/>
              <a:t>Baseline Cost per kWh or MMBtu Saved</a:t>
            </a:r>
          </a:p>
          <a:p>
            <a:pPr lvl="1"/>
            <a:r>
              <a:rPr lang="en-US" sz="1050" dirty="0"/>
              <a:t>Baseline Shift Savings Factor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sz="1050" b="1" dirty="0"/>
              <a:t>Measure Inputs by Building Type:</a:t>
            </a:r>
            <a:endParaRPr lang="en-US" sz="1050" dirty="0"/>
          </a:p>
          <a:p>
            <a:pPr lvl="1"/>
            <a:r>
              <a:rPr lang="en-US" sz="1050" dirty="0" err="1"/>
              <a:t>Loadshape</a:t>
            </a:r>
            <a:r>
              <a:rPr lang="en-US" sz="1050" dirty="0"/>
              <a:t> and Peak Coincidence Factors</a:t>
            </a:r>
          </a:p>
          <a:p>
            <a:pPr lvl="1"/>
            <a:r>
              <a:rPr lang="en-US" sz="1050" dirty="0"/>
              <a:t>Applicability</a:t>
            </a:r>
          </a:p>
          <a:p>
            <a:pPr lvl="1"/>
            <a:r>
              <a:rPr lang="en-US" sz="1050" dirty="0"/>
              <a:t>Feasibility</a:t>
            </a:r>
          </a:p>
          <a:p>
            <a:pPr lvl="1"/>
            <a:r>
              <a:rPr lang="en-US" sz="1050" dirty="0"/>
              <a:t>Not Complete RET</a:t>
            </a:r>
          </a:p>
          <a:p>
            <a:pPr lvl="1"/>
            <a:r>
              <a:rPr lang="en-US" sz="1050" dirty="0"/>
              <a:t>% Savings (if variable by building type)</a:t>
            </a:r>
          </a:p>
          <a:p>
            <a:pPr lvl="1"/>
            <a:r>
              <a:rPr lang="en-US" sz="1050" dirty="0" smtClean="0"/>
              <a:t>Penetrations</a:t>
            </a:r>
            <a:endParaRPr lang="en-US" sz="105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295400"/>
            <a:ext cx="899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4225" indent="-301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080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</a:defRPr>
            </a:lvl3pPr>
            <a:lvl4pPr marL="1690688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2174875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2658184" indent="-2416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3141490" indent="-2416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624796" indent="-2416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4108102" indent="-2416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kern="0" smtClean="0"/>
              <a:t>Full measure characterizations include numerous inputs…</a:t>
            </a:r>
          </a:p>
          <a:p>
            <a:pPr lvl="1"/>
            <a:endParaRPr lang="en-US" alt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15884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Measure Penetrations and Delphi Process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Penetration curves model energy efficiency adoption over time</a:t>
            </a:r>
          </a:p>
          <a:p>
            <a:r>
              <a:rPr lang="en-US" altLang="en-US" dirty="0" smtClean="0"/>
              <a:t>Achievable and program potential penetrations consider market barriers</a:t>
            </a:r>
          </a:p>
          <a:p>
            <a:pPr lvl="1"/>
            <a:r>
              <a:rPr lang="en-US" altLang="en-US" dirty="0" smtClean="0"/>
              <a:t>Costs</a:t>
            </a:r>
          </a:p>
          <a:p>
            <a:pPr lvl="1"/>
            <a:r>
              <a:rPr lang="en-US" altLang="en-US" dirty="0" smtClean="0"/>
              <a:t>Customer Awareness/Willingness</a:t>
            </a:r>
          </a:p>
          <a:p>
            <a:pPr lvl="1"/>
            <a:r>
              <a:rPr lang="en-US" altLang="en-US" dirty="0" smtClean="0"/>
              <a:t>Equipment/Contractor Availability</a:t>
            </a:r>
          </a:p>
          <a:p>
            <a:pPr lvl="1"/>
            <a:r>
              <a:rPr lang="en-US" altLang="en-US" dirty="0" smtClean="0"/>
              <a:t>Budget Constraints</a:t>
            </a:r>
          </a:p>
          <a:p>
            <a:pPr lvl="1"/>
            <a:r>
              <a:rPr lang="en-US" altLang="en-US" dirty="0" smtClean="0"/>
              <a:t>Other market barriers</a:t>
            </a:r>
          </a:p>
          <a:p>
            <a:r>
              <a:rPr lang="en-US" altLang="en-US" dirty="0" smtClean="0"/>
              <a:t>Delphi Process will be used to develop penetration curves</a:t>
            </a:r>
          </a:p>
        </p:txBody>
      </p:sp>
      <p:pic>
        <p:nvPicPr>
          <p:cNvPr id="1026" name="Picture 2" descr="Image result for delphi proces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7725" r="6027" b="13283"/>
          <a:stretch/>
        </p:blipFill>
        <p:spPr bwMode="auto">
          <a:xfrm>
            <a:off x="1851660" y="4191000"/>
            <a:ext cx="4975860" cy="219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Measure Penetrations</a:t>
            </a:r>
          </a:p>
        </p:txBody>
      </p:sp>
      <p:pic>
        <p:nvPicPr>
          <p:cNvPr id="4098" name="Picture 2" descr="Image result for market adoption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56260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Potential Study in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Outputs of Potential Study become inputs to IRP</a:t>
            </a:r>
          </a:p>
          <a:p>
            <a:r>
              <a:rPr lang="en-US" dirty="0" smtClean="0"/>
              <a:t>Distinct from the study being conducted for Entergy New Orleans by Navigant</a:t>
            </a:r>
          </a:p>
          <a:p>
            <a:r>
              <a:rPr lang="en-US" dirty="0" smtClean="0"/>
              <a:t>Limited to efficiency, demand response, and rate design opportunities</a:t>
            </a:r>
          </a:p>
          <a:p>
            <a:r>
              <a:rPr lang="en-US" dirty="0" smtClean="0"/>
              <a:t>Attempting to use as much local data as practical, but no primary data collection</a:t>
            </a:r>
          </a:p>
          <a:p>
            <a:r>
              <a:rPr lang="en-US" dirty="0" smtClean="0"/>
              <a:t>Time-constrained, must be completed in four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1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Portfolio Cost-Effectiveness Screening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Full accounting of technology costs, including capital, fuel, operation and maintenance, and cost offsets such as non-electricity savings and non-energy </a:t>
            </a:r>
            <a:r>
              <a:rPr lang="en-US" altLang="en-US" dirty="0" smtClean="0"/>
              <a:t>benefits.</a:t>
            </a:r>
            <a:endParaRPr lang="en-US" altLang="en-US" dirty="0" smtClean="0"/>
          </a:p>
          <a:p>
            <a:r>
              <a:rPr lang="en-US" altLang="en-US" dirty="0" smtClean="0"/>
              <a:t>Proper accounting for the benefits, calculated using annual values of long-run avoided energy costs.</a:t>
            </a:r>
          </a:p>
          <a:p>
            <a:r>
              <a:rPr lang="en-US" altLang="en-US" dirty="0" smtClean="0"/>
              <a:t>Precise treatment of various timing effects such as baseline </a:t>
            </a:r>
            <a:r>
              <a:rPr lang="en-US" altLang="en-US" dirty="0" smtClean="0"/>
              <a:t>shifts and deferred replacement credits</a:t>
            </a:r>
            <a:endParaRPr lang="en-US" altLang="en-US" dirty="0" smtClean="0"/>
          </a:p>
          <a:p>
            <a:r>
              <a:rPr lang="en-US" altLang="en-US" dirty="0" smtClean="0"/>
              <a:t>Calculate standard </a:t>
            </a:r>
            <a:r>
              <a:rPr lang="en-US" altLang="en-US" dirty="0" smtClean="0"/>
              <a:t>cost-effectiveness tests, e.g., Utility, Participant, </a:t>
            </a:r>
            <a:r>
              <a:rPr lang="en-US" altLang="en-US" dirty="0" smtClean="0"/>
              <a:t>Total Resource</a:t>
            </a:r>
            <a:r>
              <a:rPr lang="en-US" altLang="en-US" dirty="0" smtClean="0"/>
              <a:t>, </a:t>
            </a:r>
            <a:r>
              <a:rPr lang="en-US" altLang="en-US" dirty="0" smtClean="0"/>
              <a:t>and Ratepayer Impact</a:t>
            </a:r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1160463"/>
            <a:ext cx="1952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ctr">
            <a:spAutoFit/>
          </a:bodyPr>
          <a:lstStyle/>
          <a:p>
            <a:endParaRPr lang="en-US" altLang="en-US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5672138"/>
            <a:ext cx="1952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ctr">
            <a:spAutoFit/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8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Cost-Effectiveness Screening Inputs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Financial Inputs (e.g., inflation and discount rates)</a:t>
            </a:r>
          </a:p>
          <a:p>
            <a:r>
              <a:rPr lang="en-US" altLang="en-US" dirty="0" smtClean="0"/>
              <a:t>Avoided costs</a:t>
            </a:r>
          </a:p>
          <a:p>
            <a:r>
              <a:rPr lang="en-US" altLang="en-US" dirty="0" smtClean="0"/>
              <a:t>Line loss factors</a:t>
            </a:r>
          </a:p>
          <a:p>
            <a:r>
              <a:rPr lang="en-US" altLang="en-US" dirty="0" smtClean="0"/>
              <a:t>Load shapes</a:t>
            </a:r>
          </a:p>
          <a:p>
            <a:r>
              <a:rPr lang="en-US" altLang="en-US" dirty="0" smtClean="0"/>
              <a:t>Peak coincidence factors </a:t>
            </a:r>
          </a:p>
          <a:p>
            <a:r>
              <a:rPr lang="en-US" altLang="en-US" dirty="0" smtClean="0"/>
              <a:t>Program non-measure (non-incentive) costs</a:t>
            </a:r>
          </a:p>
          <a:p>
            <a:r>
              <a:rPr lang="en-US" altLang="en-US" dirty="0" smtClean="0"/>
              <a:t>Measure inputs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Avoided Costs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Estimates of current and future costs for energy </a:t>
            </a:r>
            <a:r>
              <a:rPr lang="en-US" altLang="en-US" i="1" dirty="0" smtClean="0"/>
              <a:t>on the margin</a:t>
            </a:r>
          </a:p>
          <a:p>
            <a:r>
              <a:rPr lang="en-US" altLang="en-US" dirty="0" smtClean="0"/>
              <a:t>Used to calculate $ benefits of saved energy</a:t>
            </a:r>
          </a:p>
          <a:p>
            <a:r>
              <a:rPr lang="en-US" altLang="en-US" dirty="0" smtClean="0"/>
              <a:t>Avoided cost components typically include:</a:t>
            </a:r>
          </a:p>
          <a:p>
            <a:pPr lvl="1" eaLnBrk="1" hangingPunct="1"/>
            <a:r>
              <a:rPr lang="en-US" altLang="en-US" sz="1700" dirty="0" smtClean="0">
                <a:solidFill>
                  <a:srgbClr val="000000"/>
                </a:solidFill>
              </a:rPr>
              <a:t>Generation energy</a:t>
            </a:r>
          </a:p>
          <a:p>
            <a:pPr lvl="1" eaLnBrk="1" hangingPunct="1"/>
            <a:r>
              <a:rPr lang="en-US" altLang="en-US" sz="1700" dirty="0" smtClean="0">
                <a:solidFill>
                  <a:srgbClr val="000000"/>
                </a:solidFill>
              </a:rPr>
              <a:t>Peak capacity</a:t>
            </a:r>
          </a:p>
          <a:p>
            <a:pPr lvl="1" eaLnBrk="1" hangingPunct="1"/>
            <a:r>
              <a:rPr lang="en-US" altLang="en-US" sz="1700" dirty="0" smtClean="0">
                <a:solidFill>
                  <a:srgbClr val="000000"/>
                </a:solidFill>
              </a:rPr>
              <a:t>Transmission and distribution capacity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Load Shapes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5410200" cy="5181600"/>
          </a:xfrm>
        </p:spPr>
        <p:txBody>
          <a:bodyPr/>
          <a:lstStyle/>
          <a:p>
            <a:r>
              <a:rPr lang="en-US" altLang="en-US" dirty="0" smtClean="0"/>
              <a:t>Distribute annual savings by energy period</a:t>
            </a:r>
          </a:p>
          <a:p>
            <a:r>
              <a:rPr lang="en-US" altLang="en-US" dirty="0" smtClean="0"/>
              <a:t>Generally by end use and building type</a:t>
            </a:r>
          </a:p>
          <a:p>
            <a:r>
              <a:rPr lang="en-US" altLang="en-US" dirty="0" smtClean="0"/>
              <a:t>Can derive from hourly “8760” usage data</a:t>
            </a:r>
          </a:p>
          <a:p>
            <a:pPr lvl="1"/>
            <a:r>
              <a:rPr lang="en-US" altLang="en-US" dirty="0" smtClean="0"/>
              <a:t>Specific to geographic region &amp; climate</a:t>
            </a:r>
          </a:p>
          <a:p>
            <a:pPr lvl="1"/>
            <a:endParaRPr lang="en-US" altLang="en-US" dirty="0" smtClean="0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1160463"/>
            <a:ext cx="1952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ctr">
            <a:spAutoFit/>
          </a:bodyPr>
          <a:lstStyle/>
          <a:p>
            <a:endParaRPr lang="en-US" altLang="en-US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5672138"/>
            <a:ext cx="1952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ctr">
            <a:spAutoFit/>
          </a:bodyPr>
          <a:lstStyle/>
          <a:p>
            <a:endParaRPr lang="en-US" altLang="en-US"/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91644"/>
            <a:ext cx="6321425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35" y="3733800"/>
            <a:ext cx="433454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Peak Coincidence Factors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Portion of demand reduction occurring at peak demand</a:t>
            </a:r>
          </a:p>
          <a:p>
            <a:r>
              <a:rPr lang="en-US" altLang="en-US" dirty="0" smtClean="0"/>
              <a:t>Can derive from “8760” usage data</a:t>
            </a:r>
          </a:p>
          <a:p>
            <a:pPr lvl="1"/>
            <a:r>
              <a:rPr lang="en-US" altLang="en-US" dirty="0" smtClean="0"/>
              <a:t>Based on max kWh/kW ratio</a:t>
            </a:r>
          </a:p>
          <a:p>
            <a:pPr lvl="1"/>
            <a:endParaRPr lang="en-US" altLang="en-US" dirty="0" smtClean="0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0" y="1160463"/>
            <a:ext cx="1952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ctr">
            <a:spAutoFit/>
          </a:bodyPr>
          <a:lstStyle/>
          <a:p>
            <a:endParaRPr lang="en-US" altLang="en-US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5672138"/>
            <a:ext cx="1952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ctr">
            <a:spAutoFit/>
          </a:bodyPr>
          <a:lstStyle/>
          <a:p>
            <a:endParaRPr lang="en-US" altLang="en-US"/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5440363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Emissions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NO</a:t>
            </a:r>
            <a:r>
              <a:rPr lang="en-US" altLang="en-US" baseline="-25000" dirty="0" smtClean="0"/>
              <a:t>X</a:t>
            </a:r>
            <a:r>
              <a:rPr lang="en-US" altLang="en-US" dirty="0" smtClean="0"/>
              <a:t>, SO</a:t>
            </a:r>
            <a:r>
              <a:rPr lang="en-US" altLang="en-US" baseline="-25000" dirty="0" smtClean="0"/>
              <a:t>X</a:t>
            </a:r>
            <a:endParaRPr lang="en-US" altLang="en-US" baseline="-25000" dirty="0" smtClean="0"/>
          </a:p>
          <a:p>
            <a:r>
              <a:rPr lang="en-US" altLang="en-US" dirty="0" smtClean="0"/>
              <a:t>Factors </a:t>
            </a:r>
            <a:r>
              <a:rPr lang="en-US" altLang="en-US" dirty="0" smtClean="0"/>
              <a:t>for energy generation offset </a:t>
            </a:r>
            <a:r>
              <a:rPr lang="en-US" altLang="en-US" i="1" dirty="0" smtClean="0"/>
              <a:t>on the margin</a:t>
            </a:r>
          </a:p>
          <a:p>
            <a:r>
              <a:rPr lang="en-US" altLang="en-US" dirty="0" smtClean="0"/>
              <a:t>Only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m</a:t>
            </a:r>
            <a:r>
              <a:rPr lang="en-US" altLang="en-US" dirty="0" smtClean="0"/>
              <a:t>onetized as externality, others included in avoided costs</a:t>
            </a:r>
            <a:endParaRPr lang="en-US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0"/>
            <a:ext cx="481673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>
          <a:xfrm>
            <a:off x="479425" y="1335088"/>
            <a:ext cx="8642350" cy="479425"/>
          </a:xfrm>
        </p:spPr>
        <p:txBody>
          <a:bodyPr lIns="0" tIns="0" rIns="0" bIns="0" anchor="t"/>
          <a:lstStyle/>
          <a:p>
            <a:r>
              <a:rPr lang="en-US" altLang="en-US" sz="2100" dirty="0" smtClean="0"/>
              <a:t>LED Linear Replacement Lamp, Replace On Burnout</a:t>
            </a:r>
          </a:p>
        </p:txBody>
      </p:sp>
      <p:pic>
        <p:nvPicPr>
          <p:cNvPr id="26627" name="Picture 5" descr="lighting_slide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752600"/>
            <a:ext cx="8961437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457200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5pPr>
            <a:lvl6pPr marL="483306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6pPr>
            <a:lvl7pPr marL="966612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7pPr>
            <a:lvl8pPr marL="1449918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8pPr>
            <a:lvl9pPr marL="1933224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>Electric Measure Potential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>
          <a:xfrm>
            <a:off x="479425" y="1335088"/>
            <a:ext cx="8642350" cy="479425"/>
          </a:xfrm>
        </p:spPr>
        <p:txBody>
          <a:bodyPr lIns="0" tIns="0" rIns="0" bIns="0" anchor="t"/>
          <a:lstStyle/>
          <a:p>
            <a:r>
              <a:rPr lang="en-US" altLang="en-US" sz="2100" dirty="0" smtClean="0"/>
              <a:t>LED Linear Replacement Lamp, Replace on Burnout</a:t>
            </a:r>
          </a:p>
        </p:txBody>
      </p:sp>
      <p:pic>
        <p:nvPicPr>
          <p:cNvPr id="27651" name="Picture 6" descr="lighting_slide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6092825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457200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5pPr>
            <a:lvl6pPr marL="483306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6pPr>
            <a:lvl7pPr marL="966612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7pPr>
            <a:lvl8pPr marL="1449918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8pPr>
            <a:lvl9pPr marL="1933224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>Electric Measure Potential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Demand Response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381000" y="1295400"/>
            <a:ext cx="8763000" cy="5181600"/>
          </a:xfrm>
        </p:spPr>
        <p:txBody>
          <a:bodyPr/>
          <a:lstStyle/>
          <a:p>
            <a:r>
              <a:rPr lang="en-US" dirty="0" smtClean="0"/>
              <a:t>Load reductions based on results in</a:t>
            </a:r>
            <a:r>
              <a:rPr lang="en-US" baseline="0" dirty="0" smtClean="0"/>
              <a:t> nearby service areas (e.g., Arkansas)</a:t>
            </a:r>
          </a:p>
          <a:p>
            <a:r>
              <a:rPr lang="en-US" baseline="0" dirty="0" smtClean="0"/>
              <a:t>Similar in concept to efficiency potential</a:t>
            </a:r>
          </a:p>
          <a:p>
            <a:r>
              <a:rPr lang="en-US" baseline="0" dirty="0" smtClean="0"/>
              <a:t>Several technology and program measures to reduce peak demand, considering interactions</a:t>
            </a:r>
          </a:p>
          <a:p>
            <a:r>
              <a:rPr lang="en-US" dirty="0" smtClean="0"/>
              <a:t>Emerging technologies and AMI-enabled 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45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Impacts </a:t>
            </a:r>
            <a:r>
              <a:rPr lang="en-US" dirty="0">
                <a:latin typeface="Arial" pitchFamily="34" charset="0"/>
                <a:cs typeface="Arial" pitchFamily="34" charset="0"/>
              </a:rPr>
              <a:t>of Electric Rate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Estimate impacts of rate designs</a:t>
            </a:r>
            <a:r>
              <a:rPr lang="en-US" baseline="0" dirty="0" smtClean="0"/>
              <a:t> on customer behavior</a:t>
            </a:r>
          </a:p>
          <a:p>
            <a:pPr lvl="1"/>
            <a:r>
              <a:rPr lang="en-US" dirty="0" smtClean="0"/>
              <a:t>Total</a:t>
            </a:r>
            <a:r>
              <a:rPr lang="en-US" baseline="0" dirty="0" smtClean="0"/>
              <a:t> consumption</a:t>
            </a:r>
          </a:p>
          <a:p>
            <a:pPr lvl="1"/>
            <a:r>
              <a:rPr lang="en-US" baseline="0" dirty="0" smtClean="0"/>
              <a:t>Timing of consumption</a:t>
            </a:r>
          </a:p>
          <a:p>
            <a:pPr lvl="1"/>
            <a:r>
              <a:rPr lang="en-US" baseline="0" dirty="0" smtClean="0"/>
              <a:t>Peak demand</a:t>
            </a:r>
          </a:p>
          <a:p>
            <a:pPr lvl="0"/>
            <a:r>
              <a:rPr lang="en-US" baseline="0" dirty="0" smtClean="0"/>
              <a:t>Methodology</a:t>
            </a:r>
          </a:p>
          <a:p>
            <a:pPr lvl="1"/>
            <a:r>
              <a:rPr lang="en-US" baseline="0" dirty="0" smtClean="0"/>
              <a:t>Previous studies of customer response to rate changes</a:t>
            </a:r>
          </a:p>
          <a:p>
            <a:pPr lvl="1"/>
            <a:r>
              <a:rPr lang="en-US" baseline="0" dirty="0" smtClean="0"/>
              <a:t>Sensitivity analysis </a:t>
            </a:r>
          </a:p>
          <a:p>
            <a:r>
              <a:rPr lang="en-US" dirty="0" smtClean="0"/>
              <a:t>Emerging technologies and AMI-enabled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3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Energy Team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991600" cy="5181600"/>
          </a:xfrm>
        </p:spPr>
        <p:txBody>
          <a:bodyPr/>
          <a:lstStyle/>
          <a:p>
            <a:r>
              <a:rPr lang="en-US" dirty="0" smtClean="0"/>
              <a:t>Optimal Energy, Inc.</a:t>
            </a:r>
          </a:p>
          <a:p>
            <a:pPr lvl="1"/>
            <a:r>
              <a:rPr lang="en-US" dirty="0" smtClean="0"/>
              <a:t>Leading practitioner </a:t>
            </a:r>
            <a:r>
              <a:rPr lang="en-US" dirty="0"/>
              <a:t>of potential </a:t>
            </a:r>
            <a:r>
              <a:rPr lang="en-US" dirty="0" smtClean="0"/>
              <a:t>studies</a:t>
            </a:r>
            <a:r>
              <a:rPr lang="en-US" dirty="0"/>
              <a:t>;</a:t>
            </a:r>
            <a:r>
              <a:rPr lang="en-US" dirty="0" smtClean="0"/>
              <a:t> “</a:t>
            </a:r>
            <a:r>
              <a:rPr lang="en-US" dirty="0"/>
              <a:t>wrote the </a:t>
            </a:r>
            <a:r>
              <a:rPr lang="en-US" dirty="0" smtClean="0"/>
              <a:t>book”</a:t>
            </a:r>
          </a:p>
          <a:p>
            <a:pPr lvl="1"/>
            <a:r>
              <a:rPr lang="en-US" dirty="0" smtClean="0"/>
              <a:t>Technical consultant to energy </a:t>
            </a:r>
            <a:r>
              <a:rPr lang="en-US" dirty="0"/>
              <a:t>efficiency </a:t>
            </a:r>
            <a:r>
              <a:rPr lang="en-US" dirty="0" smtClean="0"/>
              <a:t>advisory councils in leading states</a:t>
            </a:r>
          </a:p>
          <a:p>
            <a:pPr lvl="1"/>
            <a:r>
              <a:rPr lang="en-US" dirty="0" smtClean="0"/>
              <a:t>Clients include IOUs, municipal utilities, state energy offices, consumer advocates, and non-profits</a:t>
            </a:r>
          </a:p>
          <a:p>
            <a:r>
              <a:rPr lang="en-US" dirty="0" smtClean="0"/>
              <a:t>American Council for an Energy-Efficient Economy (ACEEE)</a:t>
            </a:r>
          </a:p>
          <a:p>
            <a:pPr lvl="1"/>
            <a:r>
              <a:rPr lang="en-US" dirty="0"/>
              <a:t>America’s leading center of expertise on energy </a:t>
            </a:r>
            <a:r>
              <a:rPr lang="en-US" dirty="0" smtClean="0"/>
              <a:t>efficiency for 35 years</a:t>
            </a:r>
          </a:p>
          <a:p>
            <a:pPr lvl="1"/>
            <a:r>
              <a:rPr lang="en-US" dirty="0" smtClean="0"/>
              <a:t>Quality</a:t>
            </a:r>
            <a:r>
              <a:rPr lang="en-US" dirty="0"/>
              <a:t>, credibility, and applicability of their </a:t>
            </a:r>
            <a:r>
              <a:rPr lang="en-US" dirty="0" smtClean="0"/>
              <a:t>work, relied </a:t>
            </a:r>
            <a:r>
              <a:rPr lang="en-US" dirty="0"/>
              <a:t>on by policymakers, utilities, business decision makers, consumers, the media, and energy </a:t>
            </a:r>
            <a:r>
              <a:rPr lang="en-US" dirty="0" smtClean="0"/>
              <a:t>professionals</a:t>
            </a:r>
          </a:p>
          <a:p>
            <a:pPr lvl="1"/>
            <a:r>
              <a:rPr lang="en-US" dirty="0" smtClean="0"/>
              <a:t>Numerous </a:t>
            </a:r>
            <a:r>
              <a:rPr lang="en-US" dirty="0"/>
              <a:t>local, state, and regional studies of </a:t>
            </a:r>
            <a:r>
              <a:rPr lang="en-US" dirty="0" smtClean="0"/>
              <a:t>efficiency potential, in </a:t>
            </a:r>
            <a:r>
              <a:rPr lang="en-US" dirty="0"/>
              <a:t>all regions of the United States and </a:t>
            </a:r>
            <a:r>
              <a:rPr lang="en-US" dirty="0" smtClean="0"/>
              <a:t>Canada</a:t>
            </a:r>
          </a:p>
          <a:p>
            <a:r>
              <a:rPr lang="en-US" dirty="0" smtClean="0"/>
              <a:t>The Caulfield Consulting Group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partner for national firms on a variety of important, interview-focused, research </a:t>
            </a:r>
            <a:r>
              <a:rPr lang="en-US" dirty="0" smtClean="0"/>
              <a:t>projects.</a:t>
            </a:r>
          </a:p>
          <a:p>
            <a:pPr lvl="1"/>
            <a:r>
              <a:rPr lang="en-US" dirty="0" smtClean="0"/>
              <a:t>Deep </a:t>
            </a:r>
            <a:r>
              <a:rPr lang="en-US" dirty="0"/>
              <a:t>knowledge of and relationships with a number of key New Orleans stakeholders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51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23306" r="57825" b="22527"/>
          <a:stretch>
            <a:fillRect/>
          </a:stretch>
        </p:blipFill>
        <p:spPr bwMode="auto">
          <a:xfrm>
            <a:off x="160338" y="1219200"/>
            <a:ext cx="9256712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457200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5pPr>
            <a:lvl6pPr marL="483306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6pPr>
            <a:lvl7pPr marL="966612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7pPr>
            <a:lvl8pPr marL="1449918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8pPr>
            <a:lvl9pPr marL="1933224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>Example Outputs – Charts and Figures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2" t="10051" r="67143" b="45750"/>
          <a:stretch>
            <a:fillRect/>
          </a:stretch>
        </p:blipFill>
        <p:spPr bwMode="auto">
          <a:xfrm>
            <a:off x="60325" y="1123950"/>
            <a:ext cx="49403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4064000"/>
            <a:ext cx="58832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04800" y="457200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5pPr>
            <a:lvl6pPr marL="483306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6pPr>
            <a:lvl7pPr marL="966612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7pPr>
            <a:lvl8pPr marL="1449918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8pPr>
            <a:lvl9pPr marL="1933224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>Example Outputs – Charts and Figures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25912" r="58842" b="21616"/>
          <a:stretch>
            <a:fillRect/>
          </a:stretch>
        </p:blipFill>
        <p:spPr bwMode="auto">
          <a:xfrm>
            <a:off x="133350" y="1652588"/>
            <a:ext cx="939800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457200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5pPr>
            <a:lvl6pPr marL="483306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6pPr>
            <a:lvl7pPr marL="966612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7pPr>
            <a:lvl8pPr marL="1449918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8pPr>
            <a:lvl9pPr marL="1933224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78AE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>Example Outputs – Charts and Figures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Key Outputs of Analytical Tools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“8760” hourly energy savings for input to Entergy’s IRP Analysis</a:t>
            </a:r>
          </a:p>
          <a:p>
            <a:r>
              <a:rPr lang="en-US" altLang="en-US" dirty="0" smtClean="0"/>
              <a:t>Program-level </a:t>
            </a:r>
            <a:r>
              <a:rPr lang="en-US" altLang="en-US" dirty="0" smtClean="0"/>
              <a:t>savings by year, at meter and at generation</a:t>
            </a:r>
          </a:p>
          <a:p>
            <a:r>
              <a:rPr lang="en-US" altLang="en-US" dirty="0" smtClean="0"/>
              <a:t>Program costs by year, including incentive and non-incentive costs</a:t>
            </a:r>
          </a:p>
          <a:p>
            <a:r>
              <a:rPr lang="en-US" altLang="en-US" dirty="0" smtClean="0"/>
              <a:t>Cost-effectiveness </a:t>
            </a:r>
            <a:r>
              <a:rPr lang="en-US" altLang="en-US" dirty="0" smtClean="0"/>
              <a:t>for </a:t>
            </a:r>
            <a:r>
              <a:rPr lang="en-US" altLang="en-US" dirty="0" smtClean="0"/>
              <a:t>each </a:t>
            </a:r>
            <a:r>
              <a:rPr lang="en-US" altLang="en-US" dirty="0" smtClean="0"/>
              <a:t>program</a:t>
            </a:r>
            <a:endParaRPr lang="en-US" altLang="en-US" dirty="0" smtClean="0"/>
          </a:p>
          <a:p>
            <a:r>
              <a:rPr lang="en-US" altLang="en-US" dirty="0" smtClean="0"/>
              <a:t>Program-level summaries of costs and benefits, discounted to the base year</a:t>
            </a:r>
          </a:p>
          <a:p>
            <a:r>
              <a:rPr lang="en-US" altLang="en-US" dirty="0" err="1" smtClean="0"/>
              <a:t>Levelized</a:t>
            </a:r>
            <a:r>
              <a:rPr lang="en-US" altLang="en-US" dirty="0" smtClean="0"/>
              <a:t> </a:t>
            </a:r>
            <a:r>
              <a:rPr lang="en-US" altLang="en-US" dirty="0" smtClean="0"/>
              <a:t>costs by program and for the portfolio</a:t>
            </a:r>
          </a:p>
          <a:p>
            <a:r>
              <a:rPr lang="en-US" altLang="en-US" dirty="0" smtClean="0"/>
              <a:t>Emissions reductions by program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Discussion Items for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Meta-</a:t>
            </a:r>
            <a:r>
              <a:rPr lang="en-US" dirty="0"/>
              <a:t>a</a:t>
            </a:r>
            <a:r>
              <a:rPr lang="en-US" dirty="0" smtClean="0"/>
              <a:t>nalysis comparing results to other studies in Louisiana and Southeastern US</a:t>
            </a:r>
          </a:p>
          <a:p>
            <a:r>
              <a:rPr lang="en-US" dirty="0" smtClean="0"/>
              <a:t>Qualitative discussion on RIM test, including estimated rate and total bill impacts from EE</a:t>
            </a:r>
          </a:p>
          <a:p>
            <a:r>
              <a:rPr lang="en-US" dirty="0" smtClean="0"/>
              <a:t>Qualitative discussion of other likely but difficult to quantify benefits (e.g., DRIPE)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6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Measure List – May 5</a:t>
            </a:r>
          </a:p>
          <a:p>
            <a:r>
              <a:rPr lang="en-US" dirty="0" smtClean="0"/>
              <a:t>Measure characterizations and other inputs – through May</a:t>
            </a:r>
          </a:p>
          <a:p>
            <a:r>
              <a:rPr lang="en-US" dirty="0" smtClean="0"/>
              <a:t>Measure adoption curves and penetrations – by June 9</a:t>
            </a:r>
          </a:p>
          <a:p>
            <a:r>
              <a:rPr lang="en-US" dirty="0" smtClean="0"/>
              <a:t>Draft achievable potential – by July 6</a:t>
            </a:r>
          </a:p>
          <a:p>
            <a:r>
              <a:rPr lang="en-US" dirty="0" smtClean="0"/>
              <a:t>Draft report – by July 20</a:t>
            </a:r>
          </a:p>
          <a:p>
            <a:r>
              <a:rPr lang="en-US" dirty="0" smtClean="0"/>
              <a:t>Stakeholder meeting on draft report – week of July 23 or July 30</a:t>
            </a:r>
          </a:p>
          <a:p>
            <a:r>
              <a:rPr lang="en-US" dirty="0" smtClean="0"/>
              <a:t>Stakeholder comments due – August 17</a:t>
            </a:r>
          </a:p>
          <a:p>
            <a:r>
              <a:rPr lang="en-US" dirty="0" smtClean="0"/>
              <a:t>Final report and IRP inputs – August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6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Study Overview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20-year energy efficiency potential study, 2018-2037</a:t>
            </a:r>
            <a:endParaRPr lang="en-US" dirty="0"/>
          </a:p>
          <a:p>
            <a:pPr lvl="0"/>
            <a:r>
              <a:rPr lang="en-US" dirty="0" smtClean="0"/>
              <a:t>Electric measures only, results to inform Entergy’s IRP</a:t>
            </a:r>
            <a:endParaRPr lang="en-US" dirty="0"/>
          </a:p>
          <a:p>
            <a:pPr lvl="0"/>
            <a:r>
              <a:rPr lang="en-US" dirty="0" smtClean="0"/>
              <a:t>Energy efficiency, demand response, and rate structures</a:t>
            </a:r>
          </a:p>
          <a:p>
            <a:pPr lvl="0"/>
            <a:r>
              <a:rPr lang="en-US" dirty="0" smtClean="0"/>
              <a:t>Residential</a:t>
            </a:r>
            <a:r>
              <a:rPr lang="en-US" dirty="0"/>
              <a:t>, </a:t>
            </a:r>
            <a:r>
              <a:rPr lang="en-US" dirty="0" smtClean="0"/>
              <a:t>commercial, </a:t>
            </a:r>
            <a:r>
              <a:rPr lang="en-US" dirty="0"/>
              <a:t>and industrial </a:t>
            </a:r>
            <a:r>
              <a:rPr lang="en-US" dirty="0" smtClean="0"/>
              <a:t>sectors</a:t>
            </a:r>
            <a:endParaRPr lang="en-US" dirty="0" smtClean="0"/>
          </a:p>
          <a:p>
            <a:pPr lvl="1"/>
            <a:r>
              <a:rPr lang="en-US" dirty="0" smtClean="0"/>
              <a:t>Transportation efficiency not included</a:t>
            </a:r>
            <a:endParaRPr lang="en-US" dirty="0"/>
          </a:p>
          <a:p>
            <a:pPr lvl="0"/>
            <a:r>
              <a:rPr lang="en-US" dirty="0" smtClean="0"/>
              <a:t>Economic</a:t>
            </a:r>
            <a:r>
              <a:rPr lang="en-US" dirty="0"/>
              <a:t>, maximum achievable, and program potential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1160463"/>
            <a:ext cx="1952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ctr">
            <a:spAutoFit/>
          </a:bodyPr>
          <a:lstStyle/>
          <a:p>
            <a:endParaRPr lang="en-US" alt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672138"/>
            <a:ext cx="1952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ctr">
            <a:spAutoFit/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2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Technical / Economic / Achievable / Program Potential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95574537"/>
              </p:ext>
            </p:extLst>
          </p:nvPr>
        </p:nvGraphicFramePr>
        <p:xfrm>
          <a:off x="-838200" y="1524000"/>
          <a:ext cx="8534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05011" y="1632321"/>
            <a:ext cx="2890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theoretical maximum amount of energy use that could be displaced by effi­ciency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962400" y="5181600"/>
            <a:ext cx="1658373" cy="844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54918" y="2994596"/>
            <a:ext cx="259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Subset that is cost-effective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8178" y="3722612"/>
            <a:ext cx="27019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Subset that is achievable considering market barriers, given the most aggressive program scenario possible</a:t>
            </a:r>
          </a:p>
          <a:p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647434" y="4919963"/>
            <a:ext cx="2639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Subset of achievable, given constraints in implementing a particular portfolio of programs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000500" y="2994596"/>
            <a:ext cx="1713813" cy="19675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14800" y="3843682"/>
            <a:ext cx="1723378" cy="25986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1" idx="1"/>
          </p:cNvCxnSpPr>
          <p:nvPr/>
        </p:nvCxnSpPr>
        <p:spPr>
          <a:xfrm flipV="1">
            <a:off x="4000500" y="2093986"/>
            <a:ext cx="1404511" cy="11581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 Note on Cost-Effectiveness…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Measures the relative performance or economic attractiveness of an energy efficiency investment compared to a baseline of not making the investment</a:t>
            </a:r>
          </a:p>
          <a:p>
            <a:r>
              <a:rPr lang="en-US" altLang="en-US" dirty="0" smtClean="0"/>
              <a:t>Compares the present value of costs &amp; benefits of efficient equipment with those of baseline (non-efficient) equipment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1160463"/>
            <a:ext cx="1952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ctr">
            <a:spAutoFit/>
          </a:bodyPr>
          <a:lstStyle/>
          <a:p>
            <a:endParaRPr lang="en-US" alt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672138"/>
            <a:ext cx="1952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ctr">
            <a:spAutoFit/>
          </a:bodyPr>
          <a:lstStyle/>
          <a:p>
            <a:endParaRPr lang="en-US" altLang="en-US"/>
          </a:p>
        </p:txBody>
      </p:sp>
      <p:pic>
        <p:nvPicPr>
          <p:cNvPr id="1026" name="Picture 2" descr="Finding a Balance - She&amp;#39;s Got Syste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69496"/>
            <a:ext cx="4887884" cy="244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Cost Effectiveness Tests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1160463"/>
            <a:ext cx="1952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ctr">
            <a:spAutoFit/>
          </a:bodyPr>
          <a:lstStyle/>
          <a:p>
            <a:endParaRPr lang="en-US" alt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672138"/>
            <a:ext cx="1952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ctr">
            <a:spAutoFit/>
          </a:bodyPr>
          <a:lstStyle/>
          <a:p>
            <a:endParaRPr lang="en-US" altLang="en-US"/>
          </a:p>
        </p:txBody>
      </p:sp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" r="15177"/>
          <a:stretch/>
        </p:blipFill>
        <p:spPr bwMode="auto">
          <a:xfrm>
            <a:off x="1481559" y="1143000"/>
            <a:ext cx="6824241" cy="52445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 bwMode="auto">
          <a:xfrm>
            <a:off x="7467600" y="1447800"/>
            <a:ext cx="838200" cy="49397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41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“Top-down” Analysis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Begins with energy sales forecast</a:t>
            </a:r>
          </a:p>
          <a:p>
            <a:pPr lvl="1"/>
            <a:r>
              <a:rPr lang="en-US" altLang="en-US" dirty="0" smtClean="0"/>
              <a:t>Disaggregated by sector, segment (typically building type), and end-use</a:t>
            </a:r>
          </a:p>
          <a:p>
            <a:r>
              <a:rPr lang="en-US" altLang="en-US" dirty="0" smtClean="0"/>
              <a:t>Measure savings expressed as a percentage of total applicable end-use energy</a:t>
            </a:r>
          </a:p>
          <a:p>
            <a:pPr lvl="1"/>
            <a:r>
              <a:rPr lang="en-US" altLang="en-US" dirty="0" smtClean="0"/>
              <a:t>Generally by building type and market (new construction, renovation, replacement, retrofit)</a:t>
            </a:r>
          </a:p>
          <a:p>
            <a:r>
              <a:rPr lang="en-US" altLang="en-US" dirty="0" smtClean="0"/>
              <a:t>Measure costs in terms of $/kWh saved</a:t>
            </a:r>
          </a:p>
          <a:p>
            <a:r>
              <a:rPr lang="en-US" altLang="en-US" dirty="0" smtClean="0"/>
              <a:t>Penetrations are a percent of total available savings in any given year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In contrast to </a:t>
            </a:r>
            <a:r>
              <a:rPr lang="en-US" altLang="en-US" b="1" dirty="0" smtClean="0"/>
              <a:t>“bottom up”</a:t>
            </a:r>
            <a:r>
              <a:rPr lang="en-US" altLang="en-US" dirty="0" smtClean="0"/>
              <a:t> analysis which expresses costs and savings per “widget”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1160463"/>
            <a:ext cx="1952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ctr">
            <a:spAutoFit/>
          </a:bodyPr>
          <a:lstStyle/>
          <a:p>
            <a:endParaRPr lang="en-US" altLang="en-US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5672138"/>
            <a:ext cx="1952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ctr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7473</TotalTime>
  <Words>1453</Words>
  <Application>Microsoft Office PowerPoint</Application>
  <PresentationFormat>Custom</PresentationFormat>
  <Paragraphs>242</Paragraphs>
  <Slides>34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Blank Presentation</vt:lpstr>
      <vt:lpstr>Demand Side Management Potential Study Methodology Overview</vt:lpstr>
      <vt:lpstr>DSM Potential Study in Context</vt:lpstr>
      <vt:lpstr>Optimal Energy Team Introductions</vt:lpstr>
      <vt:lpstr>Study Timeline</vt:lpstr>
      <vt:lpstr>Study Overview</vt:lpstr>
      <vt:lpstr>Technical / Economic / Achievable / Program Potential</vt:lpstr>
      <vt:lpstr>A Note on Cost-Effectiveness…</vt:lpstr>
      <vt:lpstr>Cost Effectiveness Tests</vt:lpstr>
      <vt:lpstr>“Top-down” Analysis</vt:lpstr>
      <vt:lpstr>Estimate “Applicable End-Use Energy”</vt:lpstr>
      <vt:lpstr>Analytical Workflow</vt:lpstr>
      <vt:lpstr>Baseline Sales Forecast and Disaggregation</vt:lpstr>
      <vt:lpstr>Proposed Segmentation, Building Types</vt:lpstr>
      <vt:lpstr>Proposed Segmentation, End-Uses </vt:lpstr>
      <vt:lpstr>Interactions and Exclusivity</vt:lpstr>
      <vt:lpstr>Measure Characterizations</vt:lpstr>
      <vt:lpstr>Measure Characterization Inputs</vt:lpstr>
      <vt:lpstr>Measure Penetrations and Delphi Process</vt:lpstr>
      <vt:lpstr>Measure Penetrations</vt:lpstr>
      <vt:lpstr>Portfolio Cost-Effectiveness Screening</vt:lpstr>
      <vt:lpstr>Cost-Effectiveness Screening Inputs</vt:lpstr>
      <vt:lpstr>Avoided Costs </vt:lpstr>
      <vt:lpstr>Load Shapes</vt:lpstr>
      <vt:lpstr>Peak Coincidence Factors</vt:lpstr>
      <vt:lpstr>Emissions</vt:lpstr>
      <vt:lpstr>LED Linear Replacement Lamp, Replace On Burnout</vt:lpstr>
      <vt:lpstr>LED Linear Replacement Lamp, Replace on Burnout</vt:lpstr>
      <vt:lpstr>Opportunities for Demand Response</vt:lpstr>
      <vt:lpstr>Impacts of Electric Rate Design</vt:lpstr>
      <vt:lpstr>PowerPoint Presentation</vt:lpstr>
      <vt:lpstr>PowerPoint Presentation</vt:lpstr>
      <vt:lpstr>PowerPoint Presentation</vt:lpstr>
      <vt:lpstr>Key Outputs of Analytical Tools</vt:lpstr>
      <vt:lpstr>Additional Discussion Items for Report</vt:lpstr>
    </vt:vector>
  </TitlesOfParts>
  <Company>FreshJones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Jones</dc:creator>
  <cp:lastModifiedBy>Jeff Loiter</cp:lastModifiedBy>
  <cp:revision>267</cp:revision>
  <cp:lastPrinted>2012-02-15T19:23:56Z</cp:lastPrinted>
  <dcterms:created xsi:type="dcterms:W3CDTF">2007-07-18T14:34:33Z</dcterms:created>
  <dcterms:modified xsi:type="dcterms:W3CDTF">2018-04-03T22:54:23Z</dcterms:modified>
</cp:coreProperties>
</file>