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4" r:id="rId2"/>
    <p:sldId id="265" r:id="rId3"/>
    <p:sldId id="270" r:id="rId4"/>
    <p:sldId id="266" r:id="rId5"/>
    <p:sldId id="267" r:id="rId6"/>
    <p:sldId id="268" r:id="rId7"/>
  </p:sldIdLst>
  <p:sldSz cx="9144000" cy="6858000" type="letter"/>
  <p:notesSz cx="6858000" cy="9144000"/>
  <p:custDataLst>
    <p:tags r:id="rId10"/>
  </p:custDataLst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CFD5EA"/>
    <a:srgbClr val="73B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2"/>
    <p:restoredTop sz="94599"/>
  </p:normalViewPr>
  <p:slideViewPr>
    <p:cSldViewPr snapToGrid="0" snapToObjects="1">
      <p:cViewPr varScale="1">
        <p:scale>
          <a:sx n="99" d="100"/>
          <a:sy n="99" d="100"/>
        </p:scale>
        <p:origin x="19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68100-EEA1-4AB7-A436-753E2B6BF785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0ABA1-BA0E-49AB-9DB7-4F1027195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0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4A3C7-F184-1346-84E3-80B21C220A0C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CBF3-7C83-8247-94D2-CF877CD52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9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2CBF3-7C83-8247-94D2-CF877CD52A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4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2CBF3-7C83-8247-94D2-CF877CD52A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2CBF3-7C83-8247-94D2-CF877CD52A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2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2CBF3-7C83-8247-94D2-CF877CD52A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19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2CBF3-7C83-8247-94D2-CF877CD52A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42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2CBF3-7C83-8247-94D2-CF877CD52A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7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" y="-48896"/>
            <a:ext cx="9143999" cy="7065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824" b="0" i="0" baseline="0"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330" b="0" i="0"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Subtitle/Author/Venue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Franklin Gothic Medium" charset="0"/>
                <a:ea typeface="Franklin Gothic Medium" charset="0"/>
                <a:cs typeface="Franklin Gothic Medium" charset="0"/>
              </a:defRPr>
            </a:lvl2pPr>
            <a:lvl4pPr>
              <a:defRPr>
                <a:latin typeface="Franklin Gothic Medium" charset="0"/>
                <a:ea typeface="Franklin Gothic Medium" charset="0"/>
                <a:cs typeface="Franklin Gothic Medium" charset="0"/>
              </a:defRPr>
            </a:lvl4pPr>
            <a:lvl5pPr>
              <a:defRPr sz="1235"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1A2E-FF50-454A-B4A3-DC6D1DD01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82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330">
                <a:solidFill>
                  <a:schemeClr val="tx1"/>
                </a:solidFill>
              </a:defRPr>
            </a:lvl1pPr>
            <a:lvl2pPr marL="443777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2pPr>
            <a:lvl3pPr marL="887553" indent="0">
              <a:buNone/>
              <a:defRPr sz="1747">
                <a:solidFill>
                  <a:schemeClr val="tx1">
                    <a:tint val="75000"/>
                  </a:schemeClr>
                </a:solidFill>
              </a:defRPr>
            </a:lvl3pPr>
            <a:lvl4pPr marL="133133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4pPr>
            <a:lvl5pPr marL="177510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5pPr>
            <a:lvl6pPr marL="221888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6pPr>
            <a:lvl7pPr marL="266266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7pPr>
            <a:lvl8pPr marL="310643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8pPr>
            <a:lvl9pPr marL="355021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1A2E-FF50-454A-B4A3-DC6D1DD01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1A2E-FF50-454A-B4A3-DC6D1DD01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308838"/>
            <a:ext cx="78867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1A2E-FF50-454A-B4A3-DC6D1DD01D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8650" y="3634400"/>
            <a:ext cx="7886700" cy="1500187"/>
          </a:xfrm>
        </p:spPr>
        <p:txBody>
          <a:bodyPr/>
          <a:lstStyle>
            <a:lvl1pPr marL="0" indent="0" algn="ctr">
              <a:buNone/>
              <a:defRPr sz="2330">
                <a:solidFill>
                  <a:schemeClr val="bg1"/>
                </a:solidFill>
              </a:defRPr>
            </a:lvl1pPr>
            <a:lvl2pPr marL="443777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2pPr>
            <a:lvl3pPr marL="887553" indent="0">
              <a:buNone/>
              <a:defRPr sz="1747">
                <a:solidFill>
                  <a:schemeClr val="tx1">
                    <a:tint val="75000"/>
                  </a:schemeClr>
                </a:solidFill>
              </a:defRPr>
            </a:lvl3pPr>
            <a:lvl4pPr marL="133133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4pPr>
            <a:lvl5pPr marL="177510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5pPr>
            <a:lvl6pPr marL="221888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6pPr>
            <a:lvl7pPr marL="266266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7pPr>
            <a:lvl8pPr marL="310643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8pPr>
            <a:lvl9pPr marL="355021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106"/>
            </a:lvl1pPr>
            <a:lvl2pPr>
              <a:defRPr sz="2718"/>
            </a:lvl2pPr>
            <a:lvl3pPr>
              <a:defRPr sz="2330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1A2E-FF50-454A-B4A3-DC6D1DD01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106"/>
            </a:lvl1pPr>
            <a:lvl2pPr marL="443777" indent="0">
              <a:buNone/>
              <a:defRPr sz="2718"/>
            </a:lvl2pPr>
            <a:lvl3pPr marL="887553" indent="0">
              <a:buNone/>
              <a:defRPr sz="2330"/>
            </a:lvl3pPr>
            <a:lvl4pPr marL="1331330" indent="0">
              <a:buNone/>
              <a:defRPr sz="1941"/>
            </a:lvl4pPr>
            <a:lvl5pPr marL="1775106" indent="0">
              <a:buNone/>
              <a:defRPr sz="1941"/>
            </a:lvl5pPr>
            <a:lvl6pPr marL="2218883" indent="0">
              <a:buNone/>
              <a:defRPr sz="1941"/>
            </a:lvl6pPr>
            <a:lvl7pPr marL="2662660" indent="0">
              <a:buNone/>
              <a:defRPr sz="1941"/>
            </a:lvl7pPr>
            <a:lvl8pPr marL="3106436" indent="0">
              <a:buNone/>
              <a:defRPr sz="1941"/>
            </a:lvl8pPr>
            <a:lvl9pPr marL="3550213" indent="0">
              <a:buNone/>
              <a:defRPr sz="194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1A2E-FF50-454A-B4A3-DC6D1DD01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1A2E-FF50-454A-B4A3-DC6D1DD01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8" r:id="rId5"/>
    <p:sldLayoutId id="2147483680" r:id="rId6"/>
    <p:sldLayoutId id="2147483681" r:id="rId7"/>
  </p:sldLayoutIdLst>
  <p:transition/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3883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824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118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412" b="0" i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B6DE9-01CA-3D43-BE4F-65E3F77D4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22725"/>
            <a:ext cx="7772400" cy="2387600"/>
          </a:xfrm>
        </p:spPr>
        <p:txBody>
          <a:bodyPr>
            <a:normAutofit/>
          </a:bodyPr>
          <a:lstStyle/>
          <a:p>
            <a:r>
              <a:rPr lang="en-US" sz="4800"/>
              <a:t>New Orleans Demand Response Potential Study:</a:t>
            </a:r>
            <a:br>
              <a:rPr lang="en-US" sz="4800"/>
            </a:br>
            <a:r>
              <a:rPr lang="en-US" sz="4800"/>
              <a:t>DRAFT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C9637-1D7A-FE44-91A9-DE36EA9CD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4995"/>
            <a:ext cx="6858000" cy="1655762"/>
          </a:xfrm>
        </p:spPr>
        <p:txBody>
          <a:bodyPr/>
          <a:lstStyle/>
          <a:p>
            <a:r>
              <a:rPr lang="en-US"/>
              <a:t>American Council for an Energy-Efficient Economy</a:t>
            </a:r>
          </a:p>
          <a:p>
            <a:r>
              <a:rPr lang="en-US"/>
              <a:t>(ACEEE)</a:t>
            </a:r>
          </a:p>
          <a:p>
            <a:r>
              <a:rPr lang="en-US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5556696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E02E-3EC1-AD48-8131-B529297D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8" y="0"/>
            <a:ext cx="7886700" cy="1325563"/>
          </a:xfrm>
        </p:spPr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4B514-9646-5B4C-BC25-6F8AFB02A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84" y="1223458"/>
            <a:ext cx="7946638" cy="4608629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Literature review</a:t>
            </a:r>
          </a:p>
          <a:p>
            <a:r>
              <a:rPr lang="en-US"/>
              <a:t>Determine taxonomy of programs to examine</a:t>
            </a:r>
          </a:p>
          <a:p>
            <a:endParaRPr lang="en-US" sz="600"/>
          </a:p>
          <a:p>
            <a:r>
              <a:rPr lang="en-US"/>
              <a:t>Create database of demand response programs &amp; data</a:t>
            </a:r>
          </a:p>
          <a:p>
            <a:endParaRPr lang="en-US" sz="600"/>
          </a:p>
          <a:p>
            <a:pPr lvl="1"/>
            <a:r>
              <a:rPr lang="en-US"/>
              <a:t>In region</a:t>
            </a:r>
          </a:p>
          <a:p>
            <a:pPr lvl="1"/>
            <a:endParaRPr lang="en-US" sz="600"/>
          </a:p>
          <a:p>
            <a:pPr lvl="1"/>
            <a:r>
              <a:rPr lang="en-US"/>
              <a:t>Out of region</a:t>
            </a:r>
          </a:p>
          <a:p>
            <a:pPr lvl="1"/>
            <a:endParaRPr lang="en-US" sz="600"/>
          </a:p>
          <a:p>
            <a:endParaRPr lang="en-US" sz="600"/>
          </a:p>
          <a:p>
            <a:r>
              <a:rPr lang="en-US"/>
              <a:t>Collect data from Entergy New Orleans</a:t>
            </a:r>
          </a:p>
          <a:p>
            <a:r>
              <a:rPr lang="en-US"/>
              <a:t>Estimate program savings per participant, participation rates,&amp; costs based on program research</a:t>
            </a:r>
          </a:p>
          <a:p>
            <a:endParaRPr lang="en-US" sz="600"/>
          </a:p>
          <a:p>
            <a:r>
              <a:rPr lang="en-US"/>
              <a:t>Input data to demand response models</a:t>
            </a:r>
          </a:p>
        </p:txBody>
      </p:sp>
    </p:spTree>
    <p:extLst>
      <p:ext uri="{BB962C8B-B14F-4D97-AF65-F5344CB8AC3E}">
        <p14:creationId xmlns:p14="http://schemas.microsoft.com/office/powerpoint/2010/main" val="41219376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BEB9-0EF2-41E1-BA16-FA77AF11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9B89-4CF3-49A2-A99D-C5AEE3BF8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Residential incentive-based DR</a:t>
            </a:r>
          </a:p>
          <a:p>
            <a:pPr lvl="1"/>
            <a:r>
              <a:rPr lang="en-US"/>
              <a:t>Direct load control (DLC) program </a:t>
            </a:r>
          </a:p>
          <a:p>
            <a:pPr lvl="1"/>
            <a:r>
              <a:rPr lang="en-US"/>
              <a:t>Automated DR -bring your own device (BYOD) program, which incentivizes wifi-enabled thermostats that trigger AC cycling</a:t>
            </a:r>
          </a:p>
          <a:p>
            <a:r>
              <a:rPr lang="en-US"/>
              <a:t>Residential time-based pricing DR, including </a:t>
            </a:r>
          </a:p>
          <a:p>
            <a:pPr lvl="1"/>
            <a:r>
              <a:rPr lang="en-US"/>
              <a:t>peak time rebates (PTR) with and w/o enabling technologies</a:t>
            </a:r>
          </a:p>
          <a:p>
            <a:pPr lvl="1"/>
            <a:r>
              <a:rPr lang="en-US"/>
              <a:t>critical peak pricing (CPP) with and w/o enabling technologies</a:t>
            </a:r>
          </a:p>
          <a:p>
            <a:r>
              <a:rPr lang="en-US"/>
              <a:t>Commercial and industrial (C&amp;I)</a:t>
            </a:r>
          </a:p>
          <a:p>
            <a:pPr lvl="1"/>
            <a:r>
              <a:rPr lang="en-US"/>
              <a:t>Standard offer program</a:t>
            </a:r>
          </a:p>
          <a:p>
            <a:pPr lvl="1"/>
            <a:r>
              <a:rPr lang="en-US"/>
              <a:t>Direct load control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538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19A3-5249-7B46-B9FE-43193190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0"/>
            <a:ext cx="7886700" cy="1325563"/>
          </a:xfrm>
        </p:spPr>
        <p:txBody>
          <a:bodyPr/>
          <a:lstStyle/>
          <a:p>
            <a:r>
              <a:rPr lang="en-US"/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27638-855F-2D4D-AB49-4CF8ACAF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499" y="1234922"/>
            <a:ext cx="8147359" cy="4760758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Entergy New Orleans data</a:t>
            </a:r>
          </a:p>
          <a:p>
            <a:pPr marL="0" indent="0">
              <a:buNone/>
            </a:pPr>
            <a:endParaRPr lang="en-US" sz="600"/>
          </a:p>
          <a:p>
            <a:r>
              <a:rPr lang="en-US"/>
              <a:t>Utility demand response program filings from in-region</a:t>
            </a:r>
          </a:p>
          <a:p>
            <a:endParaRPr lang="en-US" sz="600"/>
          </a:p>
          <a:p>
            <a:pPr lvl="1"/>
            <a:r>
              <a:rPr lang="en-US"/>
              <a:t>Entergy Louisiana</a:t>
            </a:r>
          </a:p>
          <a:p>
            <a:pPr lvl="1"/>
            <a:r>
              <a:rPr lang="en-US"/>
              <a:t>Entergy Arkansas</a:t>
            </a:r>
          </a:p>
          <a:p>
            <a:pPr lvl="1"/>
            <a:r>
              <a:rPr lang="en-US"/>
              <a:t>Arizona Public Service</a:t>
            </a:r>
          </a:p>
          <a:p>
            <a:pPr lvl="1"/>
            <a:r>
              <a:rPr lang="en-US"/>
              <a:t>Oklahoma Gas &amp; Electric</a:t>
            </a:r>
          </a:p>
          <a:p>
            <a:pPr lvl="1"/>
            <a:r>
              <a:rPr lang="en-US"/>
              <a:t>AEP Texas Central and other TX programs</a:t>
            </a:r>
          </a:p>
          <a:p>
            <a:pPr lvl="1"/>
            <a:endParaRPr lang="en-US" sz="600"/>
          </a:p>
          <a:p>
            <a:pPr lvl="1"/>
            <a:r>
              <a:rPr lang="en-US"/>
              <a:t>Etc.</a:t>
            </a:r>
          </a:p>
          <a:p>
            <a:r>
              <a:rPr lang="en-US"/>
              <a:t>Federal Energy Regulatory Commission (FERC) national</a:t>
            </a:r>
          </a:p>
          <a:p>
            <a:pPr marL="0" indent="0">
              <a:buNone/>
            </a:pPr>
            <a:r>
              <a:rPr lang="en-US"/>
              <a:t>  demand response potential study</a:t>
            </a:r>
          </a:p>
          <a:p>
            <a:endParaRPr lang="en-US" sz="600"/>
          </a:p>
          <a:p>
            <a:r>
              <a:rPr lang="en-US"/>
              <a:t>Arcturus study on dynamic pricing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365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FA40CD-E2A7-C54D-807F-B9C8A5A637DA}"/>
              </a:ext>
            </a:extLst>
          </p:cNvPr>
          <p:cNvSpPr txBox="1"/>
          <p:nvPr/>
        </p:nvSpPr>
        <p:spPr>
          <a:xfrm>
            <a:off x="36241" y="5986315"/>
            <a:ext cx="3534937" cy="7471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B4D6C-8605-BA4A-B26C-86B92D5D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8" y="0"/>
            <a:ext cx="7886700" cy="1325563"/>
          </a:xfrm>
        </p:spPr>
        <p:txBody>
          <a:bodyPr/>
          <a:lstStyle/>
          <a:p>
            <a:r>
              <a:rPr lang="en-US"/>
              <a:t>Draft Results: Scenario 1</a:t>
            </a:r>
            <a:br>
              <a:rPr lang="en-US"/>
            </a:br>
            <a:r>
              <a:rPr lang="en-US" sz="2400"/>
              <a:t>“Base case” and Peak-Time Rebates (PTR) 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CE8AE2-6302-6C46-9304-6FF989904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382524"/>
              </p:ext>
            </p:extLst>
          </p:nvPr>
        </p:nvGraphicFramePr>
        <p:xfrm>
          <a:off x="514635" y="1426421"/>
          <a:ext cx="7539333" cy="445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178">
                  <a:extLst>
                    <a:ext uri="{9D8B030D-6E8A-4147-A177-3AD203B41FA5}">
                      <a16:colId xmlns:a16="http://schemas.microsoft.com/office/drawing/2014/main" val="791929083"/>
                    </a:ext>
                  </a:extLst>
                </a:gridCol>
                <a:gridCol w="1419043">
                  <a:extLst>
                    <a:ext uri="{9D8B030D-6E8A-4147-A177-3AD203B41FA5}">
                      <a16:colId xmlns:a16="http://schemas.microsoft.com/office/drawing/2014/main" val="2593477951"/>
                    </a:ext>
                  </a:extLst>
                </a:gridCol>
                <a:gridCol w="1419044">
                  <a:extLst>
                    <a:ext uri="{9D8B030D-6E8A-4147-A177-3AD203B41FA5}">
                      <a16:colId xmlns:a16="http://schemas.microsoft.com/office/drawing/2014/main" val="1218231833"/>
                    </a:ext>
                  </a:extLst>
                </a:gridCol>
                <a:gridCol w="1440381">
                  <a:extLst>
                    <a:ext uri="{9D8B030D-6E8A-4147-A177-3AD203B41FA5}">
                      <a16:colId xmlns:a16="http://schemas.microsoft.com/office/drawing/2014/main" val="783892887"/>
                    </a:ext>
                  </a:extLst>
                </a:gridCol>
                <a:gridCol w="1333687">
                  <a:extLst>
                    <a:ext uri="{9D8B030D-6E8A-4147-A177-3AD203B41FA5}">
                      <a16:colId xmlns:a16="http://schemas.microsoft.com/office/drawing/2014/main" val="1376538408"/>
                    </a:ext>
                  </a:extLst>
                </a:gridCol>
              </a:tblGrid>
              <a:tr h="35908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558110"/>
                  </a:ext>
                </a:extLst>
              </a:tr>
              <a:tr h="604178">
                <a:tc rowSpan="2">
                  <a:txBody>
                    <a:bodyPr/>
                    <a:lstStyle/>
                    <a:p>
                      <a:r>
                        <a:rPr lang="en-US" sz="1400"/>
                        <a:t>Residential direct load control (DLC) and bring your own device (BYOD)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Peak demand savings (MWs)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1.97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13.6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16.8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623950"/>
                  </a:ext>
                </a:extLst>
              </a:tr>
              <a:tr h="359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Cost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$207,249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$940,836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$1,126,367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64008"/>
                  </a:ext>
                </a:extLst>
              </a:tr>
              <a:tr h="463239">
                <a:tc>
                  <a:txBody>
                    <a:bodyPr/>
                    <a:lstStyle/>
                    <a:p>
                      <a:r>
                        <a:rPr lang="en-US" sz="1400"/>
                        <a:t>NPV B/C ratio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sz="1400"/>
                        <a:t>1.37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61904"/>
                  </a:ext>
                </a:extLst>
              </a:tr>
              <a:tr h="604178">
                <a:tc rowSpan="2">
                  <a:txBody>
                    <a:bodyPr/>
                    <a:lstStyle/>
                    <a:p>
                      <a:r>
                        <a:rPr lang="en-US" sz="1400"/>
                        <a:t>Residential peak time rebate w/ and w/o tech.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Peak demand savings (MWs)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5.17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9.54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9257584"/>
                  </a:ext>
                </a:extLst>
              </a:tr>
              <a:tr h="359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Cost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$171,212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$315,827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$351,929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32080"/>
                  </a:ext>
                </a:extLst>
              </a:tr>
              <a:tr h="387818">
                <a:tc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NPV B/C ratio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400"/>
                        <a:t>1.89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110800"/>
                  </a:ext>
                </a:extLst>
              </a:tr>
              <a:tr h="604178">
                <a:tc rowSpan="2"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Commercial &amp; industrial Standard Offer Program (SOP)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Peak demand savings (MWs)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0.35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3.63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7.50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23299"/>
                  </a:ext>
                </a:extLst>
              </a:tr>
              <a:tr h="359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Cost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$13,103 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$135,296 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$279,416 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618833"/>
                  </a:ext>
                </a:extLst>
              </a:tr>
              <a:tr h="359089">
                <a:tc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NPV B/C ratio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sz="1400"/>
                        <a:t>2.67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62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7960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4961E2-51D6-C447-89CA-9E96544DA7D2}"/>
              </a:ext>
            </a:extLst>
          </p:cNvPr>
          <p:cNvSpPr txBox="1"/>
          <p:nvPr/>
        </p:nvSpPr>
        <p:spPr>
          <a:xfrm>
            <a:off x="0" y="6030920"/>
            <a:ext cx="3534937" cy="7471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B4D6C-8605-BA4A-B26C-86B92D5D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0"/>
            <a:ext cx="7886700" cy="1325563"/>
          </a:xfrm>
        </p:spPr>
        <p:txBody>
          <a:bodyPr/>
          <a:lstStyle/>
          <a:p>
            <a:r>
              <a:rPr lang="en-US"/>
              <a:t>Draft Results: Scenario 2</a:t>
            </a:r>
            <a:br>
              <a:rPr lang="en-US"/>
            </a:br>
            <a:r>
              <a:rPr lang="en-US" sz="2400"/>
              <a:t>“High case” and Critical Peak Pricing (CPP)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CE8AE2-6302-6C46-9304-6FF989904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596990"/>
              </p:ext>
            </p:extLst>
          </p:nvPr>
        </p:nvGraphicFramePr>
        <p:xfrm>
          <a:off x="650837" y="1464128"/>
          <a:ext cx="7625896" cy="463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305">
                  <a:extLst>
                    <a:ext uri="{9D8B030D-6E8A-4147-A177-3AD203B41FA5}">
                      <a16:colId xmlns:a16="http://schemas.microsoft.com/office/drawing/2014/main" val="791929083"/>
                    </a:ext>
                  </a:extLst>
                </a:gridCol>
                <a:gridCol w="1435336">
                  <a:extLst>
                    <a:ext uri="{9D8B030D-6E8A-4147-A177-3AD203B41FA5}">
                      <a16:colId xmlns:a16="http://schemas.microsoft.com/office/drawing/2014/main" val="2593477951"/>
                    </a:ext>
                  </a:extLst>
                </a:gridCol>
                <a:gridCol w="1370584">
                  <a:extLst>
                    <a:ext uri="{9D8B030D-6E8A-4147-A177-3AD203B41FA5}">
                      <a16:colId xmlns:a16="http://schemas.microsoft.com/office/drawing/2014/main" val="1218231833"/>
                    </a:ext>
                  </a:extLst>
                </a:gridCol>
                <a:gridCol w="1456920">
                  <a:extLst>
                    <a:ext uri="{9D8B030D-6E8A-4147-A177-3AD203B41FA5}">
                      <a16:colId xmlns:a16="http://schemas.microsoft.com/office/drawing/2014/main" val="783892887"/>
                    </a:ext>
                  </a:extLst>
                </a:gridCol>
                <a:gridCol w="1413751">
                  <a:extLst>
                    <a:ext uri="{9D8B030D-6E8A-4147-A177-3AD203B41FA5}">
                      <a16:colId xmlns:a16="http://schemas.microsoft.com/office/drawing/2014/main" val="1376538408"/>
                    </a:ext>
                  </a:extLst>
                </a:gridCol>
              </a:tblGrid>
              <a:tr h="378404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558110"/>
                  </a:ext>
                </a:extLst>
              </a:tr>
              <a:tr h="636677">
                <a:tc rowSpan="2">
                  <a:txBody>
                    <a:bodyPr/>
                    <a:lstStyle/>
                    <a:p>
                      <a:r>
                        <a:rPr lang="en-US" sz="1400"/>
                        <a:t>Residential direct load control (DLC) and bring your own device (BYOD)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Peak demand savings (MWs)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3.94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33.6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4623950"/>
                  </a:ext>
                </a:extLst>
              </a:tr>
              <a:tr h="378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$414,499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$1,881,673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$2,252,735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3864008"/>
                  </a:ext>
                </a:extLst>
              </a:tr>
              <a:tr h="318054">
                <a:tc>
                  <a:txBody>
                    <a:bodyPr/>
                    <a:lstStyle/>
                    <a:p>
                      <a:r>
                        <a:rPr lang="en-US" sz="1400"/>
                        <a:t>NPV B/C ratio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1.37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28279"/>
                  </a:ext>
                </a:extLst>
              </a:tr>
              <a:tr h="636677">
                <a:tc rowSpan="2">
                  <a:txBody>
                    <a:bodyPr/>
                    <a:lstStyle/>
                    <a:p>
                      <a:r>
                        <a:rPr lang="en-US" sz="1400"/>
                        <a:t>Residential critical peak pricing w/ and w/o tech.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Peak demand savings (MWs)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5.83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10.8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12.0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257584"/>
                  </a:ext>
                </a:extLst>
              </a:tr>
              <a:tr h="378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Cost  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/>
                        <a:t>*draft results not yet available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2080"/>
                  </a:ext>
                </a:extLst>
              </a:tr>
              <a:tr h="378839">
                <a:tc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NPV B/C ratio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/>
                        <a:t>*draft results not yet available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651073"/>
                  </a:ext>
                </a:extLst>
              </a:tr>
              <a:tr h="490928">
                <a:tc rowSpan="2"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Commercial &amp; industrial Standard Offer Program (SOP)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Peak demand savings (MWs)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2.46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6.79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11.9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2289094"/>
                  </a:ext>
                </a:extLst>
              </a:tr>
              <a:tr h="636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$83,780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$241,111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 $426,359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723299"/>
                  </a:ext>
                </a:extLst>
              </a:tr>
              <a:tr h="378404">
                <a:tc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/>
                        <a:t>NPV B/C ratio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2.75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618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82466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4.10.24"/>
  <p:tag name="AS_TITLE" val="Aspose.Slides for .NET 4.0"/>
  <p:tag name="AS_VERSION" val="14.8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1F3E98F-1E01-E444-8D84-CCCAF1C7A597}" vid="{8C326090-9F25-B24A-9628-9D3E901C1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438</Words>
  <Application>Microsoft Macintosh PowerPoint</Application>
  <PresentationFormat>Letter Paper (8.5x11 in)</PresentationFormat>
  <Paragraphs>127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Office Theme</vt:lpstr>
      <vt:lpstr>New Orleans Demand Response Potential Study: DRAFT RESULTS</vt:lpstr>
      <vt:lpstr>Methodology</vt:lpstr>
      <vt:lpstr>DR Programs</vt:lpstr>
      <vt:lpstr>Data Sources</vt:lpstr>
      <vt:lpstr>Draft Results: Scenario 1 “Base case” and Peak-Time Rebates (PTR) </vt:lpstr>
      <vt:lpstr>Draft Results: Scenario 2 “High case” and Critical Peak Pricing (CPP)</vt:lpstr>
    </vt:vector>
  </TitlesOfParts>
  <Manager/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1601-01-01T00:00:00Z</dcterms:created>
  <dcterms:modified xsi:type="dcterms:W3CDTF">2019-07-10T17:17:28Z</dcterms:modified>
</cp:coreProperties>
</file>