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0" r:id="rId2"/>
    <p:sldId id="435" r:id="rId3"/>
    <p:sldId id="447" r:id="rId4"/>
    <p:sldId id="446" r:id="rId5"/>
    <p:sldId id="448" r:id="rId6"/>
    <p:sldId id="451" r:id="rId7"/>
    <p:sldId id="449" r:id="rId8"/>
  </p:sldIdLst>
  <p:sldSz cx="9601200" cy="7315200"/>
  <p:notesSz cx="9220200" cy="6934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82600" indent="-25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65200" indent="-50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449388" indent="-777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931988" indent="-1031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 Socks" initials="MS" lastIdx="1" clrIdx="0"/>
  <p:cmAuthor id="1" name="Cliff McDonald" initials="CM" lastIdx="1" clrIdx="1"/>
  <p:cmAuthor id="2" name="Jeff Loiter" initials="JML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F78D"/>
    <a:srgbClr val="0033CC"/>
    <a:srgbClr val="0066FF"/>
    <a:srgbClr val="0078AE"/>
    <a:srgbClr val="8C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1418" autoAdjust="0"/>
  </p:normalViewPr>
  <p:slideViewPr>
    <p:cSldViewPr>
      <p:cViewPr>
        <p:scale>
          <a:sx n="80" d="100"/>
          <a:sy n="80" d="100"/>
        </p:scale>
        <p:origin x="-1147" y="-58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50" d="100"/>
          <a:sy n="150" d="100"/>
        </p:scale>
        <p:origin x="408" y="494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5738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875" y="0"/>
            <a:ext cx="3995738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707BA60-E9D8-46CA-8E3C-6482FD793528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538"/>
            <a:ext cx="3995738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875" y="6586538"/>
            <a:ext cx="3995738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D6BB93-53F4-42EA-91DC-08CE99EDC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13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957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463" y="0"/>
            <a:ext cx="399573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3538" y="520700"/>
            <a:ext cx="3413125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725" y="3294063"/>
            <a:ext cx="6762750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88125"/>
            <a:ext cx="39957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463" y="6588125"/>
            <a:ext cx="399573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3C687B-BC9C-4F9E-8A80-C88D3738E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47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826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65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4493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9319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CA5F79AA-410C-4D8D-9BDC-D455C5E87CD2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3538" y="520700"/>
            <a:ext cx="3413125" cy="2600325"/>
          </a:xfrm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B82A5-47DC-452F-9BEF-082F79DD5E23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Likely to be steep declines in residential lighting savings, potentially zero by</a:t>
            </a:r>
            <a:r>
              <a:rPr lang="en-US" baseline="0" dirty="0" smtClean="0"/>
              <a:t> 2022 or so</a:t>
            </a:r>
          </a:p>
          <a:p>
            <a:r>
              <a:rPr lang="en-US" baseline="0" dirty="0" smtClean="0"/>
              <a:t>Need some more info about current market in NOLA.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3C687B-BC9C-4F9E-8A80-C88D3738EE0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9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483306" indent="0" algn="ctr">
              <a:buNone/>
              <a:defRPr/>
            </a:lvl2pPr>
            <a:lvl3pPr marL="966612" indent="0" algn="ctr">
              <a:buNone/>
              <a:defRPr/>
            </a:lvl3pPr>
            <a:lvl4pPr marL="1449918" indent="0" algn="ctr">
              <a:buNone/>
              <a:defRPr/>
            </a:lvl4pPr>
            <a:lvl5pPr marL="1933224" indent="0" algn="ctr">
              <a:buNone/>
              <a:defRPr/>
            </a:lvl5pPr>
            <a:lvl6pPr marL="2416531" indent="0" algn="ctr">
              <a:buNone/>
              <a:defRPr/>
            </a:lvl6pPr>
            <a:lvl7pPr marL="2899837" indent="0" algn="ctr">
              <a:buNone/>
              <a:defRPr/>
            </a:lvl7pPr>
            <a:lvl8pPr marL="3383143" indent="0" algn="ctr">
              <a:buNone/>
              <a:defRPr/>
            </a:lvl8pPr>
            <a:lvl9pPr marL="386644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9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1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0905" y="1706880"/>
            <a:ext cx="2040255" cy="46329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140" y="1706880"/>
            <a:ext cx="5960745" cy="46329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0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991600" cy="533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9916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2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/>
            </a:lvl1pPr>
            <a:lvl2pPr marL="483306" indent="0">
              <a:buNone/>
              <a:defRPr sz="1900"/>
            </a:lvl2pPr>
            <a:lvl3pPr marL="966612" indent="0">
              <a:buNone/>
              <a:defRPr sz="1700"/>
            </a:lvl3pPr>
            <a:lvl4pPr marL="1449918" indent="0">
              <a:buNone/>
              <a:defRPr sz="1500"/>
            </a:lvl4pPr>
            <a:lvl5pPr marL="1933224" indent="0">
              <a:buNone/>
              <a:defRPr sz="1500"/>
            </a:lvl5pPr>
            <a:lvl6pPr marL="2416531" indent="0">
              <a:buNone/>
              <a:defRPr sz="1500"/>
            </a:lvl6pPr>
            <a:lvl7pPr marL="2899837" indent="0">
              <a:buNone/>
              <a:defRPr sz="1500"/>
            </a:lvl7pPr>
            <a:lvl8pPr marL="3383143" indent="0">
              <a:buNone/>
              <a:defRPr sz="1500"/>
            </a:lvl8pPr>
            <a:lvl9pPr marL="386644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440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6813" y="2357120"/>
            <a:ext cx="3840480" cy="39827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7313" y="2357120"/>
            <a:ext cx="3840480" cy="39827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8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7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50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93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450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57200"/>
            <a:ext cx="876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763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14"/>
          <p:cNvSpPr txBox="1">
            <a:spLocks noChangeArrowheads="1"/>
          </p:cNvSpPr>
          <p:nvPr userDrawn="1"/>
        </p:nvSpPr>
        <p:spPr bwMode="auto">
          <a:xfrm>
            <a:off x="239713" y="6780213"/>
            <a:ext cx="91217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93322" tIns="193322" rIns="193322" bIns="19332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algn="r">
              <a:defRPr/>
            </a:pPr>
            <a:fld id="{8D776AB7-B49B-4734-BE73-B5352D5184B5}" type="slidenum">
              <a:rPr lang="en-US" sz="1700" baseline="30000" smtClean="0">
                <a:solidFill>
                  <a:srgbClr val="004878"/>
                </a:solidFill>
              </a:rPr>
              <a:pPr algn="r">
                <a:defRPr/>
              </a:pPr>
              <a:t>‹#›</a:t>
            </a:fld>
            <a:endParaRPr lang="en-US" sz="1700" baseline="30000" dirty="0" smtClean="0">
              <a:solidFill>
                <a:srgbClr val="004878"/>
              </a:solidFill>
            </a:endParaRPr>
          </a:p>
        </p:txBody>
      </p:sp>
      <p:pic>
        <p:nvPicPr>
          <p:cNvPr id="1029" name="Picture 1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7208838"/>
            <a:ext cx="9640888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1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-21809"/>
          <a:stretch>
            <a:fillRect/>
          </a:stretch>
        </p:blipFill>
        <p:spPr bwMode="auto">
          <a:xfrm>
            <a:off x="209550" y="6572250"/>
            <a:ext cx="238125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8A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8AE"/>
          </a:solidFill>
          <a:latin typeface="Arial" charset="0"/>
          <a:ea typeface="ＭＳ Ｐゴシック" pitchFamily="-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8AE"/>
          </a:solidFill>
          <a:latin typeface="Arial" charset="0"/>
          <a:ea typeface="ＭＳ Ｐゴシック" pitchFamily="-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8AE"/>
          </a:solidFill>
          <a:latin typeface="Arial" charset="0"/>
          <a:ea typeface="ＭＳ Ｐゴシック" pitchFamily="-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8AE"/>
          </a:solidFill>
          <a:latin typeface="Arial" charset="0"/>
          <a:ea typeface="ＭＳ Ｐゴシック" pitchFamily="-48" charset="-128"/>
        </a:defRPr>
      </a:lvl5pPr>
      <a:lvl6pPr marL="483306" algn="l" rtl="0" fontAlgn="base">
        <a:spcBef>
          <a:spcPct val="0"/>
        </a:spcBef>
        <a:spcAft>
          <a:spcPct val="0"/>
        </a:spcAft>
        <a:defRPr sz="3000">
          <a:solidFill>
            <a:srgbClr val="0078AE"/>
          </a:solidFill>
          <a:latin typeface="Arial" charset="0"/>
          <a:ea typeface="ＭＳ Ｐゴシック" pitchFamily="-48" charset="-128"/>
        </a:defRPr>
      </a:lvl6pPr>
      <a:lvl7pPr marL="966612" algn="l" rtl="0" fontAlgn="base">
        <a:spcBef>
          <a:spcPct val="0"/>
        </a:spcBef>
        <a:spcAft>
          <a:spcPct val="0"/>
        </a:spcAft>
        <a:defRPr sz="3000">
          <a:solidFill>
            <a:srgbClr val="0078AE"/>
          </a:solidFill>
          <a:latin typeface="Arial" charset="0"/>
          <a:ea typeface="ＭＳ Ｐゴシック" pitchFamily="-48" charset="-128"/>
        </a:defRPr>
      </a:lvl7pPr>
      <a:lvl8pPr marL="1449918" algn="l" rtl="0" fontAlgn="base">
        <a:spcBef>
          <a:spcPct val="0"/>
        </a:spcBef>
        <a:spcAft>
          <a:spcPct val="0"/>
        </a:spcAft>
        <a:defRPr sz="3000">
          <a:solidFill>
            <a:srgbClr val="0078AE"/>
          </a:solidFill>
          <a:latin typeface="Arial" charset="0"/>
          <a:ea typeface="ＭＳ Ｐゴシック" pitchFamily="-48" charset="-128"/>
        </a:defRPr>
      </a:lvl8pPr>
      <a:lvl9pPr marL="1933224" algn="l" rtl="0" fontAlgn="base">
        <a:spcBef>
          <a:spcPct val="0"/>
        </a:spcBef>
        <a:spcAft>
          <a:spcPct val="0"/>
        </a:spcAft>
        <a:defRPr sz="3000">
          <a:solidFill>
            <a:srgbClr val="0078AE"/>
          </a:solidFill>
          <a:latin typeface="Arial" charset="0"/>
          <a:ea typeface="ＭＳ Ｐゴシック" pitchFamily="-48" charset="-128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84225" indent="-3016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208088" indent="-2413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</a:defRPr>
      </a:lvl3pPr>
      <a:lvl4pPr marL="1690688" indent="-2413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2174875" indent="-24130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2658184" indent="-241653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3141490" indent="-241653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3624796" indent="-241653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4108102" indent="-241653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O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41205" cy="734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090" y="2194560"/>
            <a:ext cx="8161020" cy="1568027"/>
          </a:xfrm>
        </p:spPr>
        <p:txBody>
          <a:bodyPr/>
          <a:lstStyle/>
          <a:p>
            <a:r>
              <a:rPr lang="en-US" dirty="0"/>
              <a:t>Demand Side Management Potential </a:t>
            </a:r>
            <a:r>
              <a:rPr lang="en-US" dirty="0" smtClean="0"/>
              <a:t>Study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Measure List Overview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0110" y="4145280"/>
            <a:ext cx="6720840" cy="1869440"/>
          </a:xfrm>
        </p:spPr>
        <p:txBody>
          <a:bodyPr/>
          <a:lstStyle/>
          <a:p>
            <a:r>
              <a:rPr lang="en-US" dirty="0"/>
              <a:t>Council Docket No. UD-17-03</a:t>
            </a:r>
            <a:endParaRPr lang="en-US" dirty="0" smtClean="0"/>
          </a:p>
          <a:p>
            <a:r>
              <a:rPr lang="en-US" dirty="0" smtClean="0"/>
              <a:t>4 April 2018</a:t>
            </a:r>
          </a:p>
        </p:txBody>
      </p:sp>
    </p:spTree>
    <p:extLst>
      <p:ext uri="{BB962C8B-B14F-4D97-AF65-F5344CB8AC3E}">
        <p14:creationId xmlns:p14="http://schemas.microsoft.com/office/powerpoint/2010/main" val="33062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Measure List Topics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r>
              <a:rPr lang="en-US" sz="24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 variants and applicability</a:t>
            </a:r>
          </a:p>
          <a:p>
            <a:pPr fontAlgn="ctr"/>
            <a:r>
              <a:rPr lang="en-US" sz="2400" dirty="0"/>
              <a:t>Potential study measures vs. TRM </a:t>
            </a:r>
            <a:r>
              <a:rPr lang="en-US" sz="2400" dirty="0" smtClean="0"/>
              <a:t>measures</a:t>
            </a:r>
            <a:endParaRPr lang="en-US" sz="24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ctr"/>
            <a:r>
              <a:rPr lang="en-US" sz="24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Sector-by-sector review</a:t>
            </a:r>
          </a:p>
          <a:p>
            <a:pPr rtl="0" fontAlgn="ctr"/>
            <a:r>
              <a:rPr lang="en-US" sz="24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TVR and DR measures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1160463"/>
            <a:ext cx="1952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61" tIns="48331" rIns="96661" bIns="48331" anchor="ctr">
            <a:spAutoFit/>
          </a:bodyPr>
          <a:lstStyle/>
          <a:p>
            <a:endParaRPr lang="en-US" altLang="en-U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5672138"/>
            <a:ext cx="1952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61" tIns="48331" rIns="96661" bIns="48331" anchor="ctr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2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0" fontAlgn="ctr" hangingPunct="0"/>
            <a:r>
              <a:rPr lang="en-US" dirty="0" smtClean="0"/>
              <a:t>Measure </a:t>
            </a:r>
            <a:r>
              <a:rPr lang="en-US" sz="3000" baseline="0" dirty="0" smtClean="0">
                <a:solidFill>
                  <a:srgbClr val="0078AE"/>
                </a:solidFill>
                <a:effectLst/>
                <a:latin typeface="+mj-lt"/>
                <a:ea typeface="+mj-ea"/>
                <a:cs typeface="+mj-cs"/>
              </a:rPr>
              <a:t>Variants and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measures installed in different situations, with different drivers</a:t>
            </a:r>
          </a:p>
          <a:p>
            <a:pPr lvl="1"/>
            <a:r>
              <a:rPr lang="en-US" dirty="0" smtClean="0"/>
              <a:t>New construction/renovation</a:t>
            </a:r>
          </a:p>
          <a:p>
            <a:pPr lvl="1"/>
            <a:r>
              <a:rPr lang="en-US" dirty="0" smtClean="0"/>
              <a:t>End of life/replace on failure or “burnout”</a:t>
            </a:r>
          </a:p>
          <a:p>
            <a:pPr lvl="1"/>
            <a:r>
              <a:rPr lang="en-US" dirty="0" smtClean="0"/>
              <a:t>Early retirement/retrofit</a:t>
            </a:r>
          </a:p>
          <a:p>
            <a:pPr lvl="0"/>
            <a:r>
              <a:rPr lang="en-US" dirty="0" smtClean="0"/>
              <a:t>Both savings and </a:t>
            </a:r>
            <a:r>
              <a:rPr lang="en-US" smtClean="0"/>
              <a:t>costs</a:t>
            </a:r>
            <a:r>
              <a:rPr lang="en-US" baseline="0" smtClean="0"/>
              <a:t> vary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246269"/>
              </p:ext>
            </p:extLst>
          </p:nvPr>
        </p:nvGraphicFramePr>
        <p:xfrm>
          <a:off x="381000" y="3200400"/>
          <a:ext cx="86868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981200"/>
                <a:gridCol w="2011680"/>
                <a:gridCol w="1737360"/>
                <a:gridCol w="1737360"/>
              </a:tblGrid>
              <a:tr h="370840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dirty="0" smtClean="0"/>
                        <a:t>Market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Equip.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dirty="0" smtClean="0"/>
                        <a:t>Labor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NC/ROB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Code/standard</a:t>
                      </a:r>
                      <a:r>
                        <a:rPr lang="en-US" sz="1800" baseline="300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∆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Retrofit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Existing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Code/standard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Full</a:t>
                      </a:r>
                      <a:r>
                        <a:rPr lang="en-US" sz="1800" baseline="300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Full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0" dirty="0" smtClean="0"/>
                        <a:t>Or standard practice</a:t>
                      </a:r>
                    </a:p>
                    <a:p>
                      <a:pPr marL="0" marR="0" indent="0" algn="l" defTabSz="9666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0" dirty="0" smtClean="0"/>
                        <a:t>Baseline shift</a:t>
                      </a:r>
                      <a:endParaRPr lang="en-US" sz="1400" dirty="0" smtClean="0"/>
                    </a:p>
                    <a:p>
                      <a:pPr marL="0" marR="0" indent="0" algn="l" defTabSz="9666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0" dirty="0" smtClean="0"/>
                        <a:t>Deferred replacement credit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30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Study measures</a:t>
            </a:r>
            <a:r>
              <a:rPr lang="en-US" baseline="0" dirty="0" smtClean="0"/>
              <a:t> vs. TRM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purposes</a:t>
            </a:r>
          </a:p>
          <a:p>
            <a:pPr lvl="1"/>
            <a:r>
              <a:rPr lang="en-US" baseline="0" dirty="0" smtClean="0"/>
              <a:t>TRM: ensure accurate counting of actual, installed measures</a:t>
            </a:r>
          </a:p>
          <a:p>
            <a:pPr lvl="1"/>
            <a:r>
              <a:rPr lang="en-US" baseline="0" dirty="0" smtClean="0"/>
              <a:t>Potential study: ensure accurate estimate of available potential at moderate level of detail, using averages</a:t>
            </a:r>
          </a:p>
          <a:p>
            <a:r>
              <a:rPr lang="en-US" dirty="0" smtClean="0"/>
              <a:t>Example: residential heat pump</a:t>
            </a: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971800"/>
            <a:ext cx="7010400" cy="72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730002"/>
            <a:ext cx="5943600" cy="2791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554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Sector-by-sector review – Residential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fontAlgn="ctr"/>
            <a:r>
              <a:rPr lang="en-US" sz="2200" dirty="0" smtClean="0">
                <a:solidFill>
                  <a:schemeClr val="tx1"/>
                </a:solidFill>
                <a:effectLst/>
                <a:latin typeface="+mn-lt"/>
                <a:ea typeface="+mn-ea"/>
              </a:rPr>
              <a:t>Lighting market changes</a:t>
            </a:r>
            <a:endParaRPr lang="en-US" dirty="0" smtClean="0">
              <a:effectLst/>
            </a:endParaRPr>
          </a:p>
          <a:p>
            <a:pPr lvl="1" rtl="0" fontAlgn="ctr"/>
            <a:r>
              <a:rPr lang="en-US" sz="1900" dirty="0" smtClean="0">
                <a:solidFill>
                  <a:schemeClr val="tx1"/>
                </a:solidFill>
                <a:effectLst/>
                <a:latin typeface="+mn-lt"/>
                <a:ea typeface="+mn-ea"/>
              </a:rPr>
              <a:t>Reviewing codes, handling market shifts</a:t>
            </a:r>
            <a:endParaRPr lang="en-US" dirty="0" smtClean="0">
              <a:effectLst/>
            </a:endParaRPr>
          </a:p>
          <a:p>
            <a:pPr lvl="0" rtl="0" fontAlgn="ctr"/>
            <a:r>
              <a:rPr lang="en-US" sz="2200" dirty="0" smtClean="0">
                <a:solidFill>
                  <a:schemeClr val="tx1"/>
                </a:solidFill>
                <a:effectLst/>
                <a:latin typeface="+mn-lt"/>
                <a:ea typeface="+mn-ea"/>
              </a:rPr>
              <a:t>Emerging technologies</a:t>
            </a:r>
          </a:p>
          <a:p>
            <a:pPr lvl="1" fontAlgn="ctr"/>
            <a:r>
              <a:rPr lang="en-US" sz="1900" dirty="0" smtClean="0"/>
              <a:t>Lighting controls</a:t>
            </a:r>
          </a:p>
          <a:p>
            <a:pPr lvl="1" fontAlgn="ctr"/>
            <a:r>
              <a:rPr lang="en-US" sz="1900" dirty="0" smtClean="0">
                <a:solidFill>
                  <a:schemeClr val="tx1"/>
                </a:solidFill>
                <a:effectLst/>
                <a:latin typeface="+mn-lt"/>
                <a:ea typeface="+mn-ea"/>
              </a:rPr>
              <a:t>EMS</a:t>
            </a:r>
          </a:p>
          <a:p>
            <a:pPr lvl="1" fontAlgn="ctr"/>
            <a:r>
              <a:rPr lang="en-US" sz="1900" dirty="0" smtClean="0"/>
              <a:t>Window attachments</a:t>
            </a:r>
            <a:endParaRPr lang="en-US" sz="1900" dirty="0" smtClean="0">
              <a:effectLst/>
            </a:endParaRPr>
          </a:p>
          <a:p>
            <a:pPr lvl="0" rtl="0" fontAlgn="ctr"/>
            <a:r>
              <a:rPr lang="en-US" sz="2200" dirty="0" smtClean="0">
                <a:solidFill>
                  <a:schemeClr val="tx1"/>
                </a:solidFill>
                <a:effectLst/>
                <a:latin typeface="+mn-lt"/>
                <a:ea typeface="+mn-ea"/>
              </a:rPr>
              <a:t>Other end-uses</a:t>
            </a:r>
          </a:p>
          <a:p>
            <a:pPr lvl="1" fontAlgn="ctr"/>
            <a:r>
              <a:rPr lang="en-US" sz="1900" dirty="0" smtClean="0"/>
              <a:t>Outdoor lighting</a:t>
            </a:r>
          </a:p>
          <a:p>
            <a:pPr lvl="1" fontAlgn="ctr"/>
            <a:r>
              <a:rPr lang="en-US" sz="1900" dirty="0" smtClean="0"/>
              <a:t>Heating, ventilation, and air conditioning (HVAC)</a:t>
            </a:r>
          </a:p>
          <a:p>
            <a:pPr lvl="1" fontAlgn="ctr"/>
            <a:r>
              <a:rPr lang="en-US" sz="1900" dirty="0" smtClean="0">
                <a:effectLst/>
              </a:rPr>
              <a:t>Domestic hot water (DHW)</a:t>
            </a:r>
          </a:p>
          <a:p>
            <a:pPr lvl="1" fontAlgn="ctr"/>
            <a:r>
              <a:rPr lang="en-US" sz="1900" dirty="0" smtClean="0"/>
              <a:t>Appliances and consumer products</a:t>
            </a:r>
          </a:p>
          <a:p>
            <a:pPr lvl="1" fontAlgn="ctr"/>
            <a:r>
              <a:rPr lang="en-US" sz="1900" dirty="0" smtClean="0">
                <a:effectLst/>
              </a:rPr>
              <a:t>Building shell (“envelope”)</a:t>
            </a:r>
          </a:p>
        </p:txBody>
      </p:sp>
    </p:spTree>
    <p:extLst>
      <p:ext uri="{BB962C8B-B14F-4D97-AF65-F5344CB8AC3E}">
        <p14:creationId xmlns:p14="http://schemas.microsoft.com/office/powerpoint/2010/main" val="324560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Sector-by-sector review – C&amp;I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991600" cy="5181600"/>
          </a:xfrm>
        </p:spPr>
        <p:txBody>
          <a:bodyPr/>
          <a:lstStyle/>
          <a:p>
            <a:pPr lvl="0" rtl="0" fontAlgn="ctr"/>
            <a:r>
              <a:rPr lang="en-US" sz="2200" dirty="0" smtClean="0">
                <a:solidFill>
                  <a:schemeClr val="tx1"/>
                </a:solidFill>
                <a:effectLst/>
                <a:latin typeface="+mn-lt"/>
                <a:ea typeface="+mn-ea"/>
              </a:rPr>
              <a:t>Lighting market changes</a:t>
            </a:r>
            <a:endParaRPr lang="en-US" dirty="0" smtClean="0">
              <a:effectLst/>
            </a:endParaRPr>
          </a:p>
          <a:p>
            <a:pPr lvl="1" rtl="0" fontAlgn="ctr"/>
            <a:r>
              <a:rPr lang="en-US" sz="1900" dirty="0" smtClean="0">
                <a:solidFill>
                  <a:schemeClr val="tx1"/>
                </a:solidFill>
                <a:effectLst/>
                <a:latin typeface="+mn-lt"/>
                <a:ea typeface="+mn-ea"/>
              </a:rPr>
              <a:t>Reviewing codes, handling market shifts</a:t>
            </a:r>
          </a:p>
          <a:p>
            <a:pPr lvl="0" rtl="0" fontAlgn="ctr"/>
            <a:r>
              <a:rPr lang="en-US" dirty="0" smtClean="0">
                <a:effectLst/>
              </a:rPr>
              <a:t>Emerging technologies</a:t>
            </a:r>
          </a:p>
          <a:p>
            <a:pPr lvl="1" rtl="0" fontAlgn="ctr"/>
            <a:r>
              <a:rPr lang="en-US" dirty="0" smtClean="0">
                <a:effectLst/>
              </a:rPr>
              <a:t>Lighting controls</a:t>
            </a:r>
          </a:p>
          <a:p>
            <a:pPr lvl="1" rtl="0" fontAlgn="ctr"/>
            <a:r>
              <a:rPr lang="en-US" dirty="0" smtClean="0">
                <a:effectLst/>
              </a:rPr>
              <a:t>SEM</a:t>
            </a:r>
          </a:p>
          <a:p>
            <a:pPr lvl="1" rtl="0" fontAlgn="ctr"/>
            <a:r>
              <a:rPr lang="en-US" dirty="0" smtClean="0">
                <a:effectLst/>
              </a:rPr>
              <a:t>HVAC controls</a:t>
            </a:r>
          </a:p>
          <a:p>
            <a:pPr lvl="0" rtl="0" fontAlgn="ctr"/>
            <a:r>
              <a:rPr lang="en-US" sz="2200" dirty="0" smtClean="0">
                <a:solidFill>
                  <a:schemeClr val="tx1"/>
                </a:solidFill>
                <a:effectLst/>
                <a:latin typeface="+mn-lt"/>
                <a:ea typeface="+mn-ea"/>
              </a:rPr>
              <a:t>Other end-uses</a:t>
            </a:r>
          </a:p>
          <a:p>
            <a:pPr lvl="1" fontAlgn="ctr"/>
            <a:r>
              <a:rPr lang="en-US" sz="1900" dirty="0"/>
              <a:t>Outdoor lighting</a:t>
            </a:r>
          </a:p>
          <a:p>
            <a:pPr lvl="1" fontAlgn="ctr"/>
            <a:r>
              <a:rPr lang="en-US" sz="1900" dirty="0"/>
              <a:t>Heating, ventilation, and air conditioning (HVAC)</a:t>
            </a:r>
          </a:p>
          <a:p>
            <a:pPr lvl="1" fontAlgn="ctr"/>
            <a:r>
              <a:rPr lang="en-US" sz="1900" dirty="0"/>
              <a:t>Domestic hot water (DHW</a:t>
            </a:r>
            <a:r>
              <a:rPr lang="en-US" sz="1900" dirty="0" smtClean="0"/>
              <a:t>)</a:t>
            </a:r>
          </a:p>
          <a:p>
            <a:pPr lvl="1" fontAlgn="ctr"/>
            <a:r>
              <a:rPr lang="en-US" sz="1900" dirty="0" smtClean="0"/>
              <a:t>Refrigeration and commercial kitchen</a:t>
            </a:r>
            <a:endParaRPr lang="en-US" sz="1900" dirty="0"/>
          </a:p>
          <a:p>
            <a:pPr lvl="1" fontAlgn="ctr"/>
            <a:r>
              <a:rPr lang="en-US" sz="1900" dirty="0"/>
              <a:t>Appliances and consumer </a:t>
            </a:r>
            <a:r>
              <a:rPr lang="en-US" sz="1900" dirty="0" smtClean="0"/>
              <a:t>products</a:t>
            </a:r>
          </a:p>
          <a:p>
            <a:pPr lvl="1" fontAlgn="ctr"/>
            <a:r>
              <a:rPr lang="en-US" sz="1900" dirty="0" smtClean="0"/>
              <a:t>Compressed air</a:t>
            </a:r>
          </a:p>
          <a:p>
            <a:pPr lvl="1" fontAlgn="ctr"/>
            <a:r>
              <a:rPr lang="en-US" sz="1900" dirty="0" smtClean="0"/>
              <a:t>Data centers</a:t>
            </a:r>
            <a:endParaRPr lang="en-US" sz="1900" dirty="0"/>
          </a:p>
          <a:p>
            <a:pPr lvl="1" fontAlgn="ctr"/>
            <a:r>
              <a:rPr lang="en-US" sz="1900" dirty="0"/>
              <a:t>Building shell (“envelope”)</a:t>
            </a:r>
            <a:endParaRPr lang="en-US" sz="1900" dirty="0" smtClean="0">
              <a:solidFill>
                <a:srgbClr val="FF0000"/>
              </a:solidFill>
              <a:effectLst/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574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TVR and DR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Time-varying rates</a:t>
            </a:r>
          </a:p>
          <a:p>
            <a:pPr lvl="1"/>
            <a:r>
              <a:rPr lang="en-US" dirty="0" smtClean="0"/>
              <a:t>Time of use (TOU)</a:t>
            </a:r>
          </a:p>
          <a:p>
            <a:pPr lvl="1"/>
            <a:r>
              <a:rPr lang="en-US" dirty="0" smtClean="0"/>
              <a:t>Real-time pricing (RTP)</a:t>
            </a:r>
          </a:p>
          <a:p>
            <a:pPr lvl="1"/>
            <a:r>
              <a:rPr lang="en-US" dirty="0" smtClean="0"/>
              <a:t>Critical peak pricing (CPP)</a:t>
            </a:r>
          </a:p>
          <a:p>
            <a:pPr lvl="1"/>
            <a:r>
              <a:rPr lang="en-US" dirty="0" smtClean="0"/>
              <a:t>Peak-time rebates (PTR)</a:t>
            </a:r>
          </a:p>
          <a:p>
            <a:r>
              <a:rPr lang="en-US" dirty="0" smtClean="0"/>
              <a:t>Demand response</a:t>
            </a:r>
          </a:p>
          <a:p>
            <a:pPr lvl="1"/>
            <a:r>
              <a:rPr lang="en-US" dirty="0" smtClean="0"/>
              <a:t>Bring-your-own-thermostat (BYOT) (Res)</a:t>
            </a:r>
          </a:p>
          <a:p>
            <a:pPr lvl="1"/>
            <a:r>
              <a:rPr lang="en-US" dirty="0" smtClean="0"/>
              <a:t>Home energy displays (Res)</a:t>
            </a:r>
          </a:p>
          <a:p>
            <a:pPr lvl="1"/>
            <a:r>
              <a:rPr lang="en-US" dirty="0" smtClean="0"/>
              <a:t>Direct or AMI-enabled HVAC/DHW control (both)</a:t>
            </a:r>
          </a:p>
          <a:p>
            <a:pPr lvl="1"/>
            <a:r>
              <a:rPr lang="en-US" dirty="0" smtClean="0"/>
              <a:t>Conservation voltage reduction (both)</a:t>
            </a:r>
          </a:p>
          <a:p>
            <a:pPr lvl="1"/>
            <a:r>
              <a:rPr lang="en-US" dirty="0" smtClean="0"/>
              <a:t>Thermal storage (C&amp;I)</a:t>
            </a:r>
          </a:p>
          <a:p>
            <a:pPr lvl="1"/>
            <a:r>
              <a:rPr lang="en-US" dirty="0" smtClean="0"/>
              <a:t>Controls/building energy management systems (BEMS) </a:t>
            </a:r>
            <a:r>
              <a:rPr lang="en-US" dirty="0"/>
              <a:t>(C&amp;I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“Business DR”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270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7941</TotalTime>
  <Words>342</Words>
  <Application>Microsoft Office PowerPoint</Application>
  <PresentationFormat>Custom</PresentationFormat>
  <Paragraphs>85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Demand Side Management Potential Study Measure List Overview</vt:lpstr>
      <vt:lpstr>Measure List Topics</vt:lpstr>
      <vt:lpstr>Measure Variants and Applicability</vt:lpstr>
      <vt:lpstr>Study measures vs. TRM measures</vt:lpstr>
      <vt:lpstr>Sector-by-sector review – Residential</vt:lpstr>
      <vt:lpstr>Sector-by-sector review – C&amp;I</vt:lpstr>
      <vt:lpstr>TVR and DR measures</vt:lpstr>
    </vt:vector>
  </TitlesOfParts>
  <Company>FreshJones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Jones</dc:creator>
  <cp:lastModifiedBy>Jeff Loiter</cp:lastModifiedBy>
  <cp:revision>267</cp:revision>
  <cp:lastPrinted>2012-02-15T19:23:56Z</cp:lastPrinted>
  <dcterms:created xsi:type="dcterms:W3CDTF">2007-07-18T14:34:33Z</dcterms:created>
  <dcterms:modified xsi:type="dcterms:W3CDTF">2018-04-03T22:57:41Z</dcterms:modified>
</cp:coreProperties>
</file>